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handoutMasterIdLst>
    <p:handoutMasterId r:id="rId26"/>
  </p:handoutMasterIdLst>
  <p:sldIdLst>
    <p:sldId id="256" r:id="rId2"/>
    <p:sldId id="258" r:id="rId3"/>
    <p:sldId id="288" r:id="rId4"/>
    <p:sldId id="289" r:id="rId5"/>
    <p:sldId id="333" r:id="rId6"/>
    <p:sldId id="348" r:id="rId7"/>
    <p:sldId id="334" r:id="rId8"/>
    <p:sldId id="335" r:id="rId9"/>
    <p:sldId id="353" r:id="rId10"/>
    <p:sldId id="336" r:id="rId11"/>
    <p:sldId id="337" r:id="rId12"/>
    <p:sldId id="338" r:id="rId13"/>
    <p:sldId id="354" r:id="rId14"/>
    <p:sldId id="339" r:id="rId15"/>
    <p:sldId id="342" r:id="rId16"/>
    <p:sldId id="340" r:id="rId17"/>
    <p:sldId id="344" r:id="rId18"/>
    <p:sldId id="355" r:id="rId19"/>
    <p:sldId id="313" r:id="rId20"/>
    <p:sldId id="350" r:id="rId21"/>
    <p:sldId id="351" r:id="rId22"/>
    <p:sldId id="352" r:id="rId23"/>
    <p:sldId id="347" r:id="rId24"/>
    <p:sldId id="349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08"/>
    <p:restoredTop sz="94501"/>
  </p:normalViewPr>
  <p:slideViewPr>
    <p:cSldViewPr>
      <p:cViewPr varScale="1">
        <p:scale>
          <a:sx n="78" d="100"/>
          <a:sy n="78" d="100"/>
        </p:scale>
        <p:origin x="165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CF9398-F184-4EC6-B40A-BF42A80BC669}" type="datetimeFigureOut">
              <a:rPr lang="en-US" smtClean="0"/>
              <a:t>1/3/20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74FBF0-F15A-449F-9CBF-02E340B8F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36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FF7-8A0F-462E-BBDE-1C02692C45BC}" type="datetimeFigureOut">
              <a:rPr lang="en-US" smtClean="0"/>
              <a:t>1/3/20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31D4-2C26-4A13-BBA6-C0A7E19BE2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FF7-8A0F-462E-BBDE-1C02692C45BC}" type="datetimeFigureOut">
              <a:rPr lang="en-US" smtClean="0"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31D4-2C26-4A13-BBA6-C0A7E19BE2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FF7-8A0F-462E-BBDE-1C02692C45BC}" type="datetimeFigureOut">
              <a:rPr lang="en-US" smtClean="0"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31D4-2C26-4A13-BBA6-C0A7E19BE2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FF7-8A0F-462E-BBDE-1C02692C45BC}" type="datetimeFigureOut">
              <a:rPr lang="en-US" smtClean="0"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31D4-2C26-4A13-BBA6-C0A7E19BE2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FF7-8A0F-462E-BBDE-1C02692C45BC}" type="datetimeFigureOut">
              <a:rPr lang="en-US" smtClean="0"/>
              <a:t>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31D4-2C26-4A13-BBA6-C0A7E19BE2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FF7-8A0F-462E-BBDE-1C02692C45BC}" type="datetimeFigureOut">
              <a:rPr lang="en-US" smtClean="0"/>
              <a:t>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31D4-2C26-4A13-BBA6-C0A7E19BE2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FF7-8A0F-462E-BBDE-1C02692C45BC}" type="datetimeFigureOut">
              <a:rPr lang="en-US" smtClean="0"/>
              <a:t>1/3/20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31D4-2C26-4A13-BBA6-C0A7E19BE2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FF7-8A0F-462E-BBDE-1C02692C45BC}" type="datetimeFigureOut">
              <a:rPr lang="en-US" smtClean="0"/>
              <a:t>1/3/20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31D4-2C26-4A13-BBA6-C0A7E19BE2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FF7-8A0F-462E-BBDE-1C02692C45BC}" type="datetimeFigureOut">
              <a:rPr lang="en-US" smtClean="0"/>
              <a:t>1/3/20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31D4-2C26-4A13-BBA6-C0A7E19BE25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FF7-8A0F-462E-BBDE-1C02692C45BC}" type="datetimeFigureOut">
              <a:rPr lang="en-US" smtClean="0"/>
              <a:t>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31D4-2C26-4A13-BBA6-C0A7E19BE2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FF7-8A0F-462E-BBDE-1C02692C45BC}" type="datetimeFigureOut">
              <a:rPr lang="en-US" smtClean="0"/>
              <a:t>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31D4-2C26-4A13-BBA6-C0A7E19BE2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E16FF7-8A0F-462E-BBDE-1C02692C45BC}" type="datetimeFigureOut">
              <a:rPr lang="en-US" smtClean="0"/>
              <a:t>1/3/20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91231D4-2C26-4A13-BBA6-C0A7E19BE25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Marketing Campaign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98336"/>
          </a:xfrm>
        </p:spPr>
        <p:txBody>
          <a:bodyPr>
            <a:noAutofit/>
          </a:bodyPr>
          <a:lstStyle/>
          <a:p>
            <a:r>
              <a:rPr lang="en-US" sz="3600" b="1" dirty="0"/>
              <a:t>Project Options: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en-US" sz="3600" dirty="0"/>
              <a:t>prepare an advertising campaign for a </a:t>
            </a:r>
            <a:r>
              <a:rPr lang="en-US" sz="3600" u="sng" dirty="0"/>
              <a:t>REAL</a:t>
            </a:r>
            <a:r>
              <a:rPr lang="en-US" sz="3600" dirty="0"/>
              <a:t>…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b="1" dirty="0"/>
              <a:t>EVENT </a:t>
            </a:r>
            <a:r>
              <a:rPr lang="en-US" sz="3600" b="1" dirty="0"/>
              <a:t>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b="1" dirty="0"/>
              <a:t>PRODUCT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b="1" dirty="0"/>
              <a:t>SERVICE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9901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III. Campaign Objectives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US" sz="2800" b="1" dirty="0"/>
              <a:t>3 (minimum) to 6 objectives</a:t>
            </a:r>
          </a:p>
          <a:p>
            <a:pPr lvl="0"/>
            <a:r>
              <a:rPr lang="en-US" sz="2800" dirty="0"/>
              <a:t>objectives must be SMART (specific, measurable, attainable, realistic, and time-based)</a:t>
            </a:r>
          </a:p>
          <a:p>
            <a:pPr lvl="0"/>
            <a:r>
              <a:rPr lang="en-US" sz="2800" dirty="0"/>
              <a:t>each activity in your campaign MUST tie directly to one/more of your objectives</a:t>
            </a:r>
          </a:p>
          <a:p>
            <a:pPr lvl="0"/>
            <a:r>
              <a:rPr lang="en-US" sz="2800" dirty="0"/>
              <a:t>objectives must be consistent with target market(s)</a:t>
            </a:r>
          </a:p>
          <a:p>
            <a:r>
              <a:rPr lang="en-US" sz="2800" dirty="0"/>
              <a:t>objectives must be such that they can be accomplished through advertising and/or promotional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67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IV. Campaign Target Market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US" sz="2800" b="1" dirty="0"/>
              <a:t>In GREAT detail, describe your:</a:t>
            </a:r>
          </a:p>
          <a:p>
            <a:pPr marL="82296" indent="0">
              <a:buNone/>
            </a:pPr>
            <a:r>
              <a:rPr lang="en-US" sz="2800" b="1" dirty="0"/>
              <a:t>Primary Market</a:t>
            </a:r>
            <a:endParaRPr lang="en-US" sz="2800" dirty="0"/>
          </a:p>
          <a:p>
            <a:pPr lvl="0"/>
            <a:r>
              <a:rPr lang="en-US" sz="2800" dirty="0"/>
              <a:t>Who is the primary target market your campaign is designed to reach?...&amp; why are you targeting this audience? (age, gender, education, income, occupation, interests, attitudes, buying behavior, needs/wants, where they live)</a:t>
            </a:r>
          </a:p>
          <a:p>
            <a:pPr marL="82296" indent="0">
              <a:buNone/>
            </a:pPr>
            <a:r>
              <a:rPr lang="en-US" sz="2800" b="1" dirty="0"/>
              <a:t>Secondary Market(s)</a:t>
            </a:r>
            <a:endParaRPr lang="en-US" sz="2800" dirty="0"/>
          </a:p>
          <a:p>
            <a:r>
              <a:rPr lang="en-US" sz="2800" dirty="0"/>
              <a:t>Who is the secondary market?...&amp;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72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V. Campaign Activities and Schedule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Describe the media will you use and </a:t>
            </a:r>
            <a:r>
              <a:rPr lang="en-US" sz="2800" b="1" u="sng" dirty="0"/>
              <a:t>WHY</a:t>
            </a:r>
            <a:endParaRPr lang="en-US" sz="2800" dirty="0"/>
          </a:p>
          <a:p>
            <a:pPr lvl="1"/>
            <a:r>
              <a:rPr lang="en-US" sz="2400" dirty="0"/>
              <a:t>(TV, radio, newspaper, magazine, billboards, direct mail, directory, transit, online and specialty media)</a:t>
            </a:r>
          </a:p>
          <a:p>
            <a:pPr lvl="0"/>
            <a:r>
              <a:rPr lang="en-US" sz="2800" dirty="0"/>
              <a:t>Explain exactly how your choices appeal to your target market(s)</a:t>
            </a:r>
          </a:p>
          <a:p>
            <a:pPr lvl="0"/>
            <a:r>
              <a:rPr lang="en-US" sz="2800" dirty="0"/>
              <a:t>Explain the </a:t>
            </a:r>
            <a:r>
              <a:rPr lang="en-US" sz="2800" b="1" u="sng" dirty="0"/>
              <a:t>reach</a:t>
            </a:r>
            <a:r>
              <a:rPr lang="en-US" sz="2800" dirty="0"/>
              <a:t> (how far your message will travel), </a:t>
            </a:r>
            <a:r>
              <a:rPr lang="en-US" sz="2800" b="1" u="sng" dirty="0"/>
              <a:t>frequency</a:t>
            </a:r>
            <a:r>
              <a:rPr lang="en-US" sz="2800" dirty="0"/>
              <a:t> (how often your target audience will be exposed to it), &amp; </a:t>
            </a:r>
            <a:r>
              <a:rPr lang="en-US" sz="2800" b="1" u="sng" dirty="0"/>
              <a:t>continuity</a:t>
            </a:r>
            <a:r>
              <a:rPr lang="en-US" sz="2800" dirty="0"/>
              <a:t> (the “timing”) of the media chosen</a:t>
            </a:r>
          </a:p>
        </p:txBody>
      </p:sp>
    </p:spTree>
    <p:extLst>
      <p:ext uri="{BB962C8B-B14F-4D97-AF65-F5344CB8AC3E}">
        <p14:creationId xmlns:p14="http://schemas.microsoft.com/office/powerpoint/2010/main" val="1132368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7778-FBAF-FD41-B460-458DE7B0F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V. Campaign Activities and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E50F9-5962-FF47-8393-C28EFE669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Tell when, what, how long, and desired outcome(s) for EACH ADVERTISING MEDIUM</a:t>
            </a:r>
          </a:p>
          <a:p>
            <a:r>
              <a:rPr lang="en-US" sz="2800" dirty="0"/>
              <a:t>Explain how your schedule is logical, realistic, practical &amp; shows continuity</a:t>
            </a:r>
          </a:p>
          <a:p>
            <a:pPr lvl="1"/>
            <a:r>
              <a:rPr lang="en-US" sz="2400" dirty="0"/>
              <a:t>Does every element of your plan “make sense” given your target market and desired outcomes?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8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V. Campaign Activities and Schedule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Consider what </a:t>
            </a:r>
            <a:r>
              <a:rPr lang="en-US" sz="2800" b="1" u="sng" dirty="0"/>
              <a:t>PROMOTIONS</a:t>
            </a:r>
            <a:r>
              <a:rPr lang="en-US" sz="2800" dirty="0"/>
              <a:t> you plan to include in your plan—how will you best advertise these?</a:t>
            </a:r>
          </a:p>
          <a:p>
            <a:pPr lvl="1"/>
            <a:r>
              <a:rPr lang="en-US" sz="2400" dirty="0"/>
              <a:t>i.e. special events, contests, sales, sweepstakes, demonstrations/seminars, celebrity appearances, </a:t>
            </a:r>
            <a:r>
              <a:rPr lang="en-US" sz="2400" dirty="0" err="1"/>
              <a:t>give-aways</a:t>
            </a:r>
            <a:r>
              <a:rPr lang="en-US" sz="2400" dirty="0"/>
              <a:t>, samples, be CREATIVE!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50222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V. Campaign Activities and Schedule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Indicate </a:t>
            </a:r>
            <a:r>
              <a:rPr lang="en-US" sz="2400" dirty="0"/>
              <a:t>desired outcome(s) for EACH PROMOTIONAL ELEMENT, when, they will take place and for how long.</a:t>
            </a:r>
          </a:p>
          <a:p>
            <a:pPr lvl="1"/>
            <a:r>
              <a:rPr lang="en-US" sz="2400" dirty="0"/>
              <a:t>Explain how your sales promotion schedule is logical, realistic, practical &amp; shows continuity</a:t>
            </a:r>
          </a:p>
          <a:p>
            <a:pPr lvl="1"/>
            <a:r>
              <a:rPr lang="en-US" sz="2400" dirty="0"/>
              <a:t>Does every element of your plan “make sense” given your target market and desired outcomes?</a:t>
            </a:r>
          </a:p>
          <a:p>
            <a:pPr lvl="1"/>
            <a:r>
              <a:rPr lang="en-US" sz="2400" dirty="0"/>
              <a:t>Are the promotional activities consistent and compatible with your advertising media and schedule?</a:t>
            </a:r>
          </a:p>
        </p:txBody>
      </p:sp>
    </p:spTree>
    <p:extLst>
      <p:ext uri="{BB962C8B-B14F-4D97-AF65-F5344CB8AC3E}">
        <p14:creationId xmlns:p14="http://schemas.microsoft.com/office/powerpoint/2010/main" val="174026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VI. Budget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Give a detailed projection of </a:t>
            </a:r>
            <a:r>
              <a:rPr lang="en-US" sz="2800" b="1" u="sng" dirty="0"/>
              <a:t>actual costs</a:t>
            </a:r>
          </a:p>
          <a:p>
            <a:pPr lvl="1"/>
            <a:r>
              <a:rPr lang="en-US" sz="2400" b="1" dirty="0"/>
              <a:t>Do your research!</a:t>
            </a:r>
            <a:endParaRPr lang="en-US" sz="2400" dirty="0"/>
          </a:p>
          <a:p>
            <a:pPr lvl="0"/>
            <a:r>
              <a:rPr lang="en-US" sz="2800" dirty="0"/>
              <a:t>Itemize each advertising and promotional element—carefully consider ALL costs!</a:t>
            </a:r>
          </a:p>
          <a:p>
            <a:r>
              <a:rPr lang="en-US" sz="2800" dirty="0"/>
              <a:t>Calculate &amp; show the </a:t>
            </a:r>
            <a:r>
              <a:rPr lang="en-US" sz="2800" b="1" u="sng" dirty="0"/>
              <a:t>total costs</a:t>
            </a:r>
            <a:r>
              <a:rPr lang="en-US" sz="2800" dirty="0"/>
              <a:t> for campaign</a:t>
            </a:r>
          </a:p>
          <a:p>
            <a:r>
              <a:rPr lang="en-US" sz="2800" dirty="0"/>
              <a:t>Best to depict amounts in a table,  spreadsheet or itemized list as opposed to paragraphs</a:t>
            </a:r>
          </a:p>
          <a:p>
            <a:r>
              <a:rPr lang="en-US" sz="2800" dirty="0"/>
              <a:t>Consider supporting the data with visual elements (graph or pie chart)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78812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VII. Key Metrics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Sales revenue</a:t>
            </a:r>
          </a:p>
          <a:p>
            <a:pPr lvl="1"/>
            <a:r>
              <a:rPr lang="en-US" sz="1600" b="1" dirty="0">
                <a:solidFill>
                  <a:srgbClr val="FF0000"/>
                </a:solidFill>
              </a:rPr>
              <a:t>(Total sales for the year) - (Total revenue from customers acquired through inbound marketing)</a:t>
            </a:r>
            <a:endParaRPr lang="en-US" sz="2000" dirty="0"/>
          </a:p>
          <a:p>
            <a:r>
              <a:rPr lang="en-US" sz="2800" dirty="0"/>
              <a:t>Profit </a:t>
            </a:r>
          </a:p>
          <a:p>
            <a:pPr lvl="1"/>
            <a:r>
              <a:rPr lang="en-US" sz="1600" b="1" dirty="0">
                <a:solidFill>
                  <a:srgbClr val="FF0000"/>
                </a:solidFill>
              </a:rPr>
              <a:t>Money earned - expenses</a:t>
            </a:r>
          </a:p>
          <a:p>
            <a:r>
              <a:rPr lang="en-US" sz="2800" dirty="0"/>
              <a:t>Profit margin</a:t>
            </a:r>
          </a:p>
          <a:p>
            <a:pPr lvl="1"/>
            <a:r>
              <a:rPr lang="en-US" sz="2400" dirty="0"/>
              <a:t>The % of total revenue that is profit</a:t>
            </a:r>
          </a:p>
          <a:p>
            <a:pPr lvl="1"/>
            <a:r>
              <a:rPr lang="en-US" sz="1600" b="1" dirty="0">
                <a:solidFill>
                  <a:srgbClr val="FF0000"/>
                </a:solidFill>
              </a:rPr>
              <a:t>If 48% of your total revenue was spent on marketing, your profit margin would be 52%.</a:t>
            </a:r>
          </a:p>
          <a:p>
            <a:pPr lvl="1"/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15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0D2D1-5E8D-9940-9B33-CDFB24AF5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VII. Key Metrics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C1904-D51C-CB49-97C5-8D5FAE852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Return on Investment</a:t>
            </a:r>
          </a:p>
          <a:p>
            <a:pPr lvl="1"/>
            <a:r>
              <a:rPr lang="en-US" sz="1600" b="1" dirty="0">
                <a:solidFill>
                  <a:srgbClr val="FF0000"/>
                </a:solidFill>
              </a:rPr>
              <a:t>(Sales Growth – Marketing Investment) / Marketing Investment = ROI</a:t>
            </a:r>
          </a:p>
          <a:p>
            <a:pPr lvl="1"/>
            <a:r>
              <a:rPr lang="en-US" sz="2400" dirty="0"/>
              <a:t>Expressed as a percentage</a:t>
            </a:r>
          </a:p>
          <a:p>
            <a:pPr lvl="2"/>
            <a:r>
              <a:rPr lang="en-US" sz="2000" dirty="0"/>
              <a:t>invested $3,500</a:t>
            </a:r>
          </a:p>
          <a:p>
            <a:pPr lvl="2"/>
            <a:r>
              <a:rPr lang="en-US" sz="2000" dirty="0"/>
              <a:t>Generated $9,725 more revenue</a:t>
            </a:r>
          </a:p>
          <a:p>
            <a:pPr lvl="2"/>
            <a:r>
              <a:rPr lang="en-US" sz="2000" dirty="0"/>
              <a:t>(9,725-3,500)/3,500 = 1.78 = 178%</a:t>
            </a:r>
          </a:p>
          <a:p>
            <a:pPr lvl="2"/>
            <a:r>
              <a:rPr lang="en-US" sz="2000" dirty="0"/>
              <a:t>That means for every one dollar you put into the marketing campaign you get your one dollar back and then an additional $1.78.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36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I. Executive Summary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One-page summary of the Ad Campaign (you will write this LAST and insert it at the beginning of your project)</a:t>
            </a:r>
          </a:p>
          <a:p>
            <a:r>
              <a:rPr lang="en-US" dirty="0"/>
              <a:t>You will receive more information as to how to write this section as we near the end of the project.</a:t>
            </a:r>
          </a:p>
        </p:txBody>
      </p:sp>
    </p:spTree>
    <p:extLst>
      <p:ext uri="{BB962C8B-B14F-4D97-AF65-F5344CB8AC3E}">
        <p14:creationId xmlns:p14="http://schemas.microsoft.com/office/powerpoint/2010/main" val="3445280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Options…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Your project will be done: </a:t>
            </a:r>
            <a:r>
              <a:rPr lang="en-US" b="1" u="sng" dirty="0"/>
              <a:t>INDEPENDENTLY</a:t>
            </a:r>
            <a:r>
              <a:rPr lang="en-US" dirty="0"/>
              <a:t> or in </a:t>
            </a:r>
            <a:r>
              <a:rPr lang="en-US" b="1" u="sng" dirty="0"/>
              <a:t>PAIRS</a:t>
            </a:r>
            <a:r>
              <a:rPr lang="en-US" dirty="0"/>
              <a:t> (you and </a:t>
            </a:r>
            <a:r>
              <a:rPr lang="en-US" u="sng" dirty="0"/>
              <a:t>one</a:t>
            </a:r>
            <a:r>
              <a:rPr lang="en-US" dirty="0"/>
              <a:t> other partner).</a:t>
            </a:r>
          </a:p>
          <a:p>
            <a:pPr lvl="0"/>
            <a:r>
              <a:rPr lang="en-US" u="sng" dirty="0"/>
              <a:t>INDEPENDENTLY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10 page maximum (Arial 12 font; double spaced)</a:t>
            </a:r>
          </a:p>
          <a:p>
            <a:pPr lvl="1"/>
            <a:r>
              <a:rPr lang="en-US" dirty="0"/>
              <a:t>30-45 day plan </a:t>
            </a:r>
          </a:p>
          <a:p>
            <a:r>
              <a:rPr lang="en-US" u="sng" dirty="0"/>
              <a:t>PARTNERS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10 page maximum (Arial 12 font; double spaced)</a:t>
            </a:r>
          </a:p>
          <a:p>
            <a:pPr lvl="1"/>
            <a:r>
              <a:rPr lang="en-US" dirty="0"/>
              <a:t>45 day plan</a:t>
            </a:r>
          </a:p>
        </p:txBody>
      </p:sp>
    </p:spTree>
    <p:extLst>
      <p:ext uri="{BB962C8B-B14F-4D97-AF65-F5344CB8AC3E}">
        <p14:creationId xmlns:p14="http://schemas.microsoft.com/office/powerpoint/2010/main" val="3572567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I. Executive Summary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One-page summary of the Ad Campaign</a:t>
            </a:r>
          </a:p>
          <a:p>
            <a:pPr lvl="1"/>
            <a:r>
              <a:rPr lang="en-US" sz="2400" dirty="0"/>
              <a:t>Content of this section reads more like a business letter—but isn’t formatted like one! This section outlines your entire proposal, and should be single-spaced (should be set up that way already)</a:t>
            </a:r>
          </a:p>
          <a:p>
            <a:pPr lvl="0"/>
            <a:r>
              <a:rPr lang="en-US" sz="2800" dirty="0"/>
              <a:t>Start with a statement of what you have been asked to do (develop a marketing campaign).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8918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I. Executive Summary (cont.)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Briefly describe…</a:t>
            </a:r>
          </a:p>
          <a:p>
            <a:pPr lvl="1"/>
            <a:r>
              <a:rPr lang="en-US" dirty="0"/>
              <a:t>Your main objective(s)</a:t>
            </a:r>
          </a:p>
          <a:p>
            <a:pPr lvl="1"/>
            <a:r>
              <a:rPr lang="en-US" dirty="0"/>
              <a:t>Your target audience</a:t>
            </a:r>
          </a:p>
          <a:p>
            <a:pPr lvl="1"/>
            <a:r>
              <a:rPr lang="en-US" dirty="0"/>
              <a:t>Length of campaign</a:t>
            </a:r>
          </a:p>
          <a:p>
            <a:pPr lvl="1"/>
            <a:r>
              <a:rPr lang="en-US" dirty="0"/>
              <a:t>Major advertising media choice(s)</a:t>
            </a:r>
          </a:p>
          <a:p>
            <a:pPr lvl="1"/>
            <a:r>
              <a:rPr lang="en-US" dirty="0"/>
              <a:t>Major promotional event(s)</a:t>
            </a:r>
          </a:p>
          <a:p>
            <a:pPr lvl="1"/>
            <a:r>
              <a:rPr lang="en-US" dirty="0"/>
              <a:t>Approximate total cost</a:t>
            </a:r>
          </a:p>
          <a:p>
            <a:pPr lvl="1"/>
            <a:r>
              <a:rPr lang="en-US" dirty="0"/>
              <a:t>Desired outcomes (major benefits)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47450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I. Executive Summary (cont.)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Tell how you plan to evaluate the effectiveness of the campaign</a:t>
            </a:r>
          </a:p>
          <a:p>
            <a:pPr lvl="0"/>
            <a:r>
              <a:rPr lang="en-US" dirty="0"/>
              <a:t>Tell how the campaign stresses product and/or service benefits that directly appeal to the target market(s)</a:t>
            </a:r>
          </a:p>
          <a:p>
            <a:pPr lvl="0"/>
            <a:r>
              <a:rPr lang="en-US" dirty="0"/>
              <a:t>Tell how your campaign helps build the image of the company within the community</a:t>
            </a:r>
          </a:p>
          <a:p>
            <a:r>
              <a:rPr lang="en-US" dirty="0"/>
              <a:t>Finish with a request to discuss your proposal in person.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23996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VIII. Bibliography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Websites from which you gathered data</a:t>
            </a:r>
          </a:p>
          <a:p>
            <a:pPr lvl="0"/>
            <a:r>
              <a:rPr lang="en-US" sz="2800" dirty="0"/>
              <a:t>Booklets/brochures describing the community, or business</a:t>
            </a:r>
          </a:p>
          <a:p>
            <a:pPr lvl="0"/>
            <a:r>
              <a:rPr lang="en-US" sz="2800" dirty="0"/>
              <a:t>Sources of information on advertising and other costs (list all rate cards)</a:t>
            </a:r>
          </a:p>
          <a:p>
            <a:pPr lvl="0"/>
            <a:r>
              <a:rPr lang="en-US" sz="2800" dirty="0"/>
              <a:t>Personal contacts (interviews with manager/owner, others)</a:t>
            </a:r>
          </a:p>
          <a:p>
            <a:r>
              <a:rPr lang="en-US" sz="2800" dirty="0"/>
              <a:t>Follow the instructions found in the bibliography part of your </a:t>
            </a:r>
            <a:r>
              <a:rPr lang="en-US" sz="2800" dirty="0" err="1">
                <a:solidFill>
                  <a:schemeClr val="accent1"/>
                </a:solidFill>
              </a:rPr>
              <a:t>body_template</a:t>
            </a:r>
            <a:r>
              <a:rPr lang="en-US" sz="28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9737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IX. Appendix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Letters/email sent/received</a:t>
            </a:r>
          </a:p>
          <a:p>
            <a:pPr lvl="0"/>
            <a:r>
              <a:rPr lang="en-US" sz="2800" dirty="0"/>
              <a:t>Transcripts of interviews &amp; questions </a:t>
            </a:r>
          </a:p>
          <a:p>
            <a:pPr lvl="0"/>
            <a:r>
              <a:rPr lang="en-US" sz="2800" dirty="0"/>
              <a:t>Copies of advertising/ promotional materials: </a:t>
            </a:r>
          </a:p>
          <a:p>
            <a:pPr lvl="0"/>
            <a:r>
              <a:rPr lang="en-US" sz="2800" dirty="0"/>
              <a:t>Ad layouts for print media (newspaper, magazine, billboard, etc.)</a:t>
            </a:r>
          </a:p>
          <a:p>
            <a:pPr lvl="0"/>
            <a:r>
              <a:rPr lang="en-US" sz="2800" dirty="0"/>
              <a:t>Commercial layouts (radio or TV)</a:t>
            </a:r>
          </a:p>
          <a:p>
            <a:r>
              <a:rPr lang="en-US" sz="2800" dirty="0"/>
              <a:t>Other printed/promotional items (i.e. coupons, loyalty programs, premiums, etc.)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7666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of the Project…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Each Project is conducted on a </a:t>
            </a:r>
            <a:r>
              <a:rPr lang="en-US" sz="3600" b="1" u="sng" dirty="0"/>
              <a:t>REAL</a:t>
            </a:r>
            <a:r>
              <a:rPr lang="en-US" sz="3600" dirty="0"/>
              <a:t> area business or organization such as…</a:t>
            </a:r>
          </a:p>
          <a:p>
            <a:pPr lvl="1"/>
            <a:r>
              <a:rPr lang="en-US" dirty="0"/>
              <a:t>your workplace</a:t>
            </a:r>
          </a:p>
          <a:p>
            <a:pPr lvl="1"/>
            <a:r>
              <a:rPr lang="en-US" dirty="0"/>
              <a:t>business owned/managed by family/relatives</a:t>
            </a:r>
          </a:p>
          <a:p>
            <a:pPr lvl="1"/>
            <a:r>
              <a:rPr lang="en-US" dirty="0"/>
              <a:t>business owned/managed by your friends/neighbors</a:t>
            </a:r>
          </a:p>
          <a:p>
            <a:pPr lvl="1"/>
            <a:r>
              <a:rPr lang="en-US" dirty="0"/>
              <a:t>business/organization of interest to you</a:t>
            </a:r>
          </a:p>
        </p:txBody>
      </p:sp>
    </p:spTree>
    <p:extLst>
      <p:ext uri="{BB962C8B-B14F-4D97-AF65-F5344CB8AC3E}">
        <p14:creationId xmlns:p14="http://schemas.microsoft.com/office/powerpoint/2010/main" val="3827924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Steps Required to Complete the Project…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96646" lvl="0" indent="-514350">
              <a:buFont typeface="+mj-lt"/>
              <a:buAutoNum type="arabicPeriod"/>
            </a:pPr>
            <a:r>
              <a:rPr lang="en-US" dirty="0"/>
              <a:t>Decide if you want to work alone or w/ a partner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/>
              <a:t>Decide which project you want to complete: IMCE, IMCP or IMCS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/>
              <a:t>Select an actual business/venue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/>
              <a:t>Research the business (contact &amp; interview the owner/manager)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/>
              <a:t>Set goals for your plan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dirty="0"/>
              <a:t>Identify target markets</a:t>
            </a:r>
          </a:p>
        </p:txBody>
      </p:sp>
    </p:spTree>
    <p:extLst>
      <p:ext uri="{BB962C8B-B14F-4D97-AF65-F5344CB8AC3E}">
        <p14:creationId xmlns:p14="http://schemas.microsoft.com/office/powerpoint/2010/main" val="444956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Steps Required to Complete the Project (cont.)…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96646" lvl="0" indent="-514350">
              <a:buFont typeface="+mj-lt"/>
              <a:buAutoNum type="arabicPeriod" startAt="7"/>
            </a:pPr>
            <a:r>
              <a:rPr lang="en-US" dirty="0"/>
              <a:t>Decide on media &amp; promo. choices &amp; rationale</a:t>
            </a:r>
          </a:p>
          <a:p>
            <a:pPr marL="596646" lvl="0" indent="-514350">
              <a:buFont typeface="+mj-lt"/>
              <a:buAutoNum type="arabicPeriod" startAt="7"/>
            </a:pPr>
            <a:r>
              <a:rPr lang="en-US" dirty="0"/>
              <a:t>Create samples of marketing choices</a:t>
            </a:r>
          </a:p>
          <a:p>
            <a:pPr marL="596646" lvl="0" indent="-514350">
              <a:buFont typeface="+mj-lt"/>
              <a:buAutoNum type="arabicPeriod" startAt="7"/>
            </a:pPr>
            <a:r>
              <a:rPr lang="en-US" dirty="0"/>
              <a:t>Determine costs</a:t>
            </a:r>
          </a:p>
          <a:p>
            <a:pPr marL="596646" lvl="0" indent="-514350">
              <a:buFont typeface="+mj-lt"/>
              <a:buAutoNum type="arabicPeriod" startAt="7"/>
            </a:pPr>
            <a:r>
              <a:rPr lang="en-US" dirty="0"/>
              <a:t>Identify key metrics.</a:t>
            </a:r>
          </a:p>
          <a:p>
            <a:pPr marL="596646" lvl="0" indent="-514350">
              <a:buFont typeface="+mj-lt"/>
              <a:buAutoNum type="arabicPeriod" startAt="7"/>
            </a:pPr>
            <a:r>
              <a:rPr lang="en-US" dirty="0"/>
              <a:t>Explain and defend the key metrics</a:t>
            </a:r>
          </a:p>
        </p:txBody>
      </p:sp>
    </p:spTree>
    <p:extLst>
      <p:ext uri="{BB962C8B-B14F-4D97-AF65-F5344CB8AC3E}">
        <p14:creationId xmlns:p14="http://schemas.microsoft.com/office/powerpoint/2010/main" val="2741546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You Begin…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Always document EVERYTHING you do relative to the project</a:t>
            </a:r>
          </a:p>
          <a:p>
            <a:pPr lvl="1"/>
            <a:r>
              <a:rPr lang="en-US" sz="2400" dirty="0"/>
              <a:t>…who you talked to (manager, owner, etc.), when you talked to her/him, what you talked about, and what you learned</a:t>
            </a:r>
          </a:p>
          <a:p>
            <a:r>
              <a:rPr lang="en-US" dirty="0"/>
              <a:t>Keep track of items/information for your bibliography &amp; appendix</a:t>
            </a:r>
          </a:p>
          <a:p>
            <a:pPr lvl="1"/>
            <a:r>
              <a:rPr lang="en-US" sz="2400" dirty="0"/>
              <a:t>Websites from which you gathered data</a:t>
            </a:r>
          </a:p>
          <a:p>
            <a:pPr lvl="1"/>
            <a:r>
              <a:rPr lang="en-US" sz="2400" dirty="0"/>
              <a:t>Sources of information on advertising and other costs</a:t>
            </a:r>
          </a:p>
          <a:p>
            <a:pPr lvl="1"/>
            <a:r>
              <a:rPr lang="en-US" sz="2400" dirty="0"/>
              <a:t>Personal contacts (interviews, email, text messages)</a:t>
            </a:r>
          </a:p>
          <a:p>
            <a:pPr lvl="1"/>
            <a:r>
              <a:rPr lang="en-US" sz="2400" dirty="0"/>
              <a:t>Documents, creative elements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93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II. Descriptions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US" b="1" dirty="0"/>
              <a:t>Description of the event, product or service and the corresponding business</a:t>
            </a:r>
            <a:endParaRPr lang="en-US" dirty="0"/>
          </a:p>
          <a:p>
            <a:pPr lvl="0"/>
            <a:r>
              <a:rPr lang="en-US" dirty="0"/>
              <a:t>Include the business name, location, and major products/services</a:t>
            </a:r>
          </a:p>
          <a:p>
            <a:pPr lvl="0"/>
            <a:r>
              <a:rPr lang="en-US" dirty="0"/>
              <a:t>In great detail, describe the event, product or service</a:t>
            </a:r>
          </a:p>
        </p:txBody>
      </p:sp>
    </p:spTree>
    <p:extLst>
      <p:ext uri="{BB962C8B-B14F-4D97-AF65-F5344CB8AC3E}">
        <p14:creationId xmlns:p14="http://schemas.microsoft.com/office/powerpoint/2010/main" val="2484644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II. Descriptions (cont.)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If the business is part of a “franchise” or “chain” of businesses, describe the parent company (…and not the local store or branch)</a:t>
            </a:r>
          </a:p>
          <a:p>
            <a:pPr lvl="0"/>
            <a:r>
              <a:rPr lang="en-US" sz="2800" dirty="0"/>
              <a:t>discuss who you have been “hired” by… </a:t>
            </a:r>
          </a:p>
          <a:p>
            <a:pPr lvl="1"/>
            <a:r>
              <a:rPr lang="en-US" sz="2400" dirty="0"/>
              <a:t>i.e. owner, manager, board of directors, etc. </a:t>
            </a:r>
          </a:p>
          <a:p>
            <a:r>
              <a:rPr lang="en-US" sz="2800" dirty="0"/>
              <a:t>Describe who you are</a:t>
            </a:r>
          </a:p>
          <a:p>
            <a:pPr lvl="1"/>
            <a:r>
              <a:rPr lang="en-US" sz="2400" dirty="0"/>
              <a:t>Determine a name for your ad agency</a:t>
            </a:r>
          </a:p>
          <a:p>
            <a:r>
              <a:rPr lang="en-US" sz="2800" dirty="0"/>
              <a:t>and what you have been asked to do…</a:t>
            </a:r>
          </a:p>
          <a:p>
            <a:pPr lvl="1"/>
            <a:r>
              <a:rPr lang="en-US" sz="2400" dirty="0"/>
              <a:t>i.e. develop and plan a 30-45 day marketing campaign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3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DA6BD-6C75-B042-B465-8AFCC7D30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Descriptions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3A9E8-BAB0-8E42-BD9C-8C7FBE43D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“local” store, branch, organization</a:t>
            </a:r>
          </a:p>
          <a:p>
            <a:r>
              <a:rPr lang="en-US" dirty="0"/>
              <a:t>describe the background/history, positioning strategy, distinguishing characteristics, &amp; typical customers of the (local)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45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2455</TotalTime>
  <Words>1390</Words>
  <Application>Microsoft Macintosh PowerPoint</Application>
  <PresentationFormat>On-screen Show (4:3)</PresentationFormat>
  <Paragraphs>142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Gill Sans MT</vt:lpstr>
      <vt:lpstr>Verdana</vt:lpstr>
      <vt:lpstr>Wingdings 2</vt:lpstr>
      <vt:lpstr>Solstice</vt:lpstr>
      <vt:lpstr>Marketing Campaign</vt:lpstr>
      <vt:lpstr>Writing Options…</vt:lpstr>
      <vt:lpstr>Focus of the Project…</vt:lpstr>
      <vt:lpstr>Steps Required to Complete the Project…</vt:lpstr>
      <vt:lpstr>Steps Required to Complete the Project (cont.)…</vt:lpstr>
      <vt:lpstr>Before You Begin…</vt:lpstr>
      <vt:lpstr>II. Descriptions</vt:lpstr>
      <vt:lpstr>II. Descriptions (cont.)</vt:lpstr>
      <vt:lpstr>II. Descriptions (cont.)</vt:lpstr>
      <vt:lpstr>III. Campaign Objectives</vt:lpstr>
      <vt:lpstr>IV. Campaign Target Market</vt:lpstr>
      <vt:lpstr>V. Campaign Activities and Schedule</vt:lpstr>
      <vt:lpstr>V. Campaign Activities and Schedule</vt:lpstr>
      <vt:lpstr>V. Campaign Activities and Schedule</vt:lpstr>
      <vt:lpstr>V. Campaign Activities and Schedule</vt:lpstr>
      <vt:lpstr>VI. Budget</vt:lpstr>
      <vt:lpstr>VII. Key Metrics</vt:lpstr>
      <vt:lpstr>VII. Key Metrics (cont.)</vt:lpstr>
      <vt:lpstr>I. Executive Summary</vt:lpstr>
      <vt:lpstr>I. Executive Summary</vt:lpstr>
      <vt:lpstr>I. Executive Summary (cont.)</vt:lpstr>
      <vt:lpstr>I. Executive Summary (cont.)</vt:lpstr>
      <vt:lpstr>VIII. Bibliography</vt:lpstr>
      <vt:lpstr>IX. Appendix</vt:lpstr>
    </vt:vector>
  </TitlesOfParts>
  <Company>Fargo Public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Craig Erickson</dc:creator>
  <cp:lastModifiedBy>Sheila Larson</cp:lastModifiedBy>
  <cp:revision>221</cp:revision>
  <cp:lastPrinted>2011-11-28T14:48:12Z</cp:lastPrinted>
  <dcterms:created xsi:type="dcterms:W3CDTF">2011-09-02T17:20:36Z</dcterms:created>
  <dcterms:modified xsi:type="dcterms:W3CDTF">2020-01-03T21:24:40Z</dcterms:modified>
</cp:coreProperties>
</file>