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57" r:id="rId3"/>
    <p:sldId id="258" r:id="rId4"/>
    <p:sldId id="259" r:id="rId5"/>
    <p:sldId id="261" r:id="rId6"/>
    <p:sldId id="269" r:id="rId7"/>
    <p:sldId id="283" r:id="rId8"/>
    <p:sldId id="284" r:id="rId9"/>
    <p:sldId id="285" r:id="rId10"/>
    <p:sldId id="262" r:id="rId11"/>
    <p:sldId id="320" r:id="rId12"/>
    <p:sldId id="287" r:id="rId13"/>
    <p:sldId id="286" r:id="rId14"/>
    <p:sldId id="291" r:id="rId15"/>
    <p:sldId id="297" r:id="rId16"/>
    <p:sldId id="321" r:id="rId17"/>
    <p:sldId id="312" r:id="rId18"/>
    <p:sldId id="292" r:id="rId19"/>
    <p:sldId id="281" r:id="rId20"/>
    <p:sldId id="294" r:id="rId21"/>
    <p:sldId id="313" r:id="rId22"/>
    <p:sldId id="270" r:id="rId23"/>
    <p:sldId id="325" r:id="rId24"/>
    <p:sldId id="282" r:id="rId25"/>
    <p:sldId id="295" r:id="rId26"/>
    <p:sldId id="300" r:id="rId27"/>
    <p:sldId id="322" r:id="rId28"/>
    <p:sldId id="317" r:id="rId29"/>
    <p:sldId id="326" r:id="rId30"/>
    <p:sldId id="327" r:id="rId31"/>
    <p:sldId id="318" r:id="rId32"/>
    <p:sldId id="301" r:id="rId33"/>
    <p:sldId id="304" r:id="rId34"/>
    <p:sldId id="305" r:id="rId35"/>
    <p:sldId id="306" r:id="rId36"/>
    <p:sldId id="30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p:restoredTop sz="94512"/>
  </p:normalViewPr>
  <p:slideViewPr>
    <p:cSldViewPr>
      <p:cViewPr varScale="1">
        <p:scale>
          <a:sx n="78" d="100"/>
          <a:sy n="78" d="100"/>
        </p:scale>
        <p:origin x="19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BF96FE-EF16-2C42-9608-B463D36337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047C2FD-3362-E447-A09B-6DDAA2EE507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F0CCE3-76C9-6C44-86C6-443D665DA165}" type="datetimeFigureOut">
              <a:rPr lang="en-US" smtClean="0"/>
              <a:t>1/6/20</a:t>
            </a:fld>
            <a:endParaRPr lang="en-US"/>
          </a:p>
        </p:txBody>
      </p:sp>
      <p:sp>
        <p:nvSpPr>
          <p:cNvPr id="4" name="Footer Placeholder 3">
            <a:extLst>
              <a:ext uri="{FF2B5EF4-FFF2-40B4-BE49-F238E27FC236}">
                <a16:creationId xmlns:a16="http://schemas.microsoft.com/office/drawing/2014/main" id="{A73CE29D-924C-664F-ABA5-1576D5917ED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3D62F3-E996-F344-9DC9-E4EBF3E4427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FCFE0-0E8A-CC4E-B24A-A0822577FBE7}" type="slidenum">
              <a:rPr lang="en-US" smtClean="0"/>
              <a:t>‹#›</a:t>
            </a:fld>
            <a:endParaRPr lang="en-US"/>
          </a:p>
        </p:txBody>
      </p:sp>
    </p:spTree>
    <p:extLst>
      <p:ext uri="{BB962C8B-B14F-4D97-AF65-F5344CB8AC3E}">
        <p14:creationId xmlns:p14="http://schemas.microsoft.com/office/powerpoint/2010/main" val="336263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7B749-AF60-AE4E-AECC-773609179C2A}" type="datetimeFigureOut">
              <a:rPr lang="en-US" smtClean="0"/>
              <a:t>1/6/20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30793-C578-5D46-99E0-CAB50059D46F}" type="slidenum">
              <a:rPr lang="en-US" smtClean="0"/>
              <a:t>‹#›</a:t>
            </a:fld>
            <a:endParaRPr lang="en-US"/>
          </a:p>
        </p:txBody>
      </p:sp>
    </p:spTree>
    <p:extLst>
      <p:ext uri="{BB962C8B-B14F-4D97-AF65-F5344CB8AC3E}">
        <p14:creationId xmlns:p14="http://schemas.microsoft.com/office/powerpoint/2010/main" val="6176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E438105-752B-4815-A350-6F240E92EAA8}" type="datetimeFigureOut">
              <a:rPr lang="en-US" smtClean="0"/>
              <a:pPr/>
              <a:t>1/6/20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1627B4F-EAB0-4B39-AA4F-1F1FD8E7A13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438105-752B-4815-A350-6F240E92EAA8}" type="datetimeFigureOut">
              <a:rPr lang="en-US" smtClean="0"/>
              <a:pPr/>
              <a:t>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27B4F-EAB0-4B39-AA4F-1F1FD8E7A1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438105-752B-4815-A350-6F240E92EAA8}" type="datetimeFigureOut">
              <a:rPr lang="en-US" smtClean="0"/>
              <a:pPr/>
              <a:t>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27B4F-EAB0-4B39-AA4F-1F1FD8E7A1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E438105-752B-4815-A350-6F240E92EAA8}" type="datetimeFigureOut">
              <a:rPr lang="en-US" smtClean="0"/>
              <a:pPr/>
              <a:t>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27B4F-EAB0-4B39-AA4F-1F1FD8E7A13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E438105-752B-4815-A350-6F240E92EAA8}" type="datetimeFigureOut">
              <a:rPr lang="en-US" smtClean="0"/>
              <a:pPr/>
              <a:t>1/6/20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1627B4F-EAB0-4B39-AA4F-1F1FD8E7A1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E438105-752B-4815-A350-6F240E92EAA8}" type="datetimeFigureOut">
              <a:rPr lang="en-US" smtClean="0"/>
              <a:pPr/>
              <a:t>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27B4F-EAB0-4B39-AA4F-1F1FD8E7A13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E438105-752B-4815-A350-6F240E92EAA8}" type="datetimeFigureOut">
              <a:rPr lang="en-US" smtClean="0"/>
              <a:pPr/>
              <a:t>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27B4F-EAB0-4B39-AA4F-1F1FD8E7A13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E438105-752B-4815-A350-6F240E92EAA8}" type="datetimeFigureOut">
              <a:rPr lang="en-US" smtClean="0"/>
              <a:pPr/>
              <a:t>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27B4F-EAB0-4B39-AA4F-1F1FD8E7A1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38105-752B-4815-A350-6F240E92EAA8}" type="datetimeFigureOut">
              <a:rPr lang="en-US" smtClean="0"/>
              <a:pPr/>
              <a:t>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27B4F-EAB0-4B39-AA4F-1F1FD8E7A1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E438105-752B-4815-A350-6F240E92EAA8}" type="datetimeFigureOut">
              <a:rPr lang="en-US" smtClean="0"/>
              <a:pPr/>
              <a:t>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27B4F-EAB0-4B39-AA4F-1F1FD8E7A13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E438105-752B-4815-A350-6F240E92EAA8}" type="datetimeFigureOut">
              <a:rPr lang="en-US" smtClean="0"/>
              <a:pPr/>
              <a:t>1/6/20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1627B4F-EAB0-4B39-AA4F-1F1FD8E7A13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E438105-752B-4815-A350-6F240E92EAA8}" type="datetimeFigureOut">
              <a:rPr lang="en-US" smtClean="0"/>
              <a:pPr/>
              <a:t>1/6/20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1627B4F-EAB0-4B39-AA4F-1F1FD8E7A1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200400"/>
            <a:ext cx="7543800" cy="1600200"/>
          </a:xfrm>
        </p:spPr>
        <p:txBody>
          <a:bodyPr>
            <a:normAutofit/>
          </a:bodyPr>
          <a:lstStyle/>
          <a:p>
            <a:r>
              <a:rPr lang="en-US" sz="2400" dirty="0"/>
              <a:t>2020 Business Operations Research Event – Brand Presence</a:t>
            </a:r>
          </a:p>
        </p:txBody>
      </p:sp>
      <p:sp>
        <p:nvSpPr>
          <p:cNvPr id="2" name="Title 1"/>
          <p:cNvSpPr>
            <a:spLocks noGrp="1"/>
          </p:cNvSpPr>
          <p:nvPr>
            <p:ph type="ctrTitle"/>
          </p:nvPr>
        </p:nvSpPr>
        <p:spPr/>
        <p:txBody>
          <a:bodyPr/>
          <a:lstStyle/>
          <a:p>
            <a:r>
              <a:rPr lang="en-US" dirty="0"/>
              <a:t>Business Operations </a:t>
            </a:r>
            <a:br>
              <a:rPr lang="en-US" dirty="0"/>
            </a:br>
            <a:r>
              <a:rPr lang="en-US" dirty="0"/>
              <a:t>Research Project (Market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 </a:t>
            </a:r>
            <a:r>
              <a:rPr lang="en-US" cap="all" dirty="0"/>
              <a:t>Executive Summary</a:t>
            </a:r>
          </a:p>
        </p:txBody>
      </p:sp>
      <p:sp>
        <p:nvSpPr>
          <p:cNvPr id="3" name="Content Placeholder 2"/>
          <p:cNvSpPr>
            <a:spLocks noGrp="1"/>
          </p:cNvSpPr>
          <p:nvPr>
            <p:ph sz="quarter" idx="1"/>
          </p:nvPr>
        </p:nvSpPr>
        <p:spPr/>
        <p:txBody>
          <a:bodyPr>
            <a:normAutofit/>
          </a:bodyPr>
          <a:lstStyle/>
          <a:p>
            <a:r>
              <a:rPr lang="en-US" sz="3200" dirty="0"/>
              <a:t>One-page description of the plan (</a:t>
            </a:r>
            <a:r>
              <a:rPr lang="en-US" sz="3200" dirty="0">
                <a:solidFill>
                  <a:srgbClr val="FF0000"/>
                </a:solidFill>
              </a:rPr>
              <a:t>do this last</a:t>
            </a:r>
            <a:r>
              <a:rPr lang="en-US" sz="32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II. </a:t>
            </a:r>
            <a:r>
              <a:rPr lang="en-US" cap="all" dirty="0"/>
              <a:t>Introduction</a:t>
            </a:r>
          </a:p>
        </p:txBody>
      </p:sp>
      <p:sp>
        <p:nvSpPr>
          <p:cNvPr id="3" name="Content Placeholder 2"/>
          <p:cNvSpPr>
            <a:spLocks noGrp="1"/>
          </p:cNvSpPr>
          <p:nvPr>
            <p:ph sz="quarter" idx="1"/>
          </p:nvPr>
        </p:nvSpPr>
        <p:spPr/>
        <p:txBody>
          <a:bodyPr>
            <a:normAutofit fontScale="85000" lnSpcReduction="20000"/>
          </a:bodyPr>
          <a:lstStyle/>
          <a:p>
            <a:pPr lvl="0">
              <a:buNone/>
            </a:pPr>
            <a:r>
              <a:rPr lang="en-US" sz="3200" b="1" dirty="0"/>
              <a:t>A. Description of the business or organization—</a:t>
            </a:r>
          </a:p>
          <a:p>
            <a:pPr lvl="0"/>
            <a:r>
              <a:rPr lang="en-US" sz="3200" dirty="0"/>
              <a:t>Comprehensive background information about the business</a:t>
            </a:r>
          </a:p>
          <a:p>
            <a:pPr lvl="1"/>
            <a:r>
              <a:rPr lang="en-US" sz="3000" dirty="0"/>
              <a:t>basic information: name, location, ownership group/structure</a:t>
            </a:r>
          </a:p>
          <a:p>
            <a:pPr lvl="1"/>
            <a:r>
              <a:rPr lang="en-US" sz="3000" dirty="0"/>
              <a:t>paint a </a:t>
            </a:r>
            <a:r>
              <a:rPr lang="en-US" sz="3000" b="1" u="sng" dirty="0"/>
              <a:t>clear picture</a:t>
            </a:r>
            <a:r>
              <a:rPr lang="en-US" sz="3000" dirty="0"/>
              <a:t> for the reader about the business including its…</a:t>
            </a:r>
          </a:p>
          <a:p>
            <a:pPr lvl="2"/>
            <a:r>
              <a:rPr lang="en-US" sz="2600" dirty="0"/>
              <a:t>physical description</a:t>
            </a:r>
          </a:p>
          <a:p>
            <a:pPr lvl="2"/>
            <a:r>
              <a:rPr lang="en-US" sz="2600" dirty="0"/>
              <a:t>primary operations, products and services</a:t>
            </a:r>
          </a:p>
          <a:p>
            <a:pPr lvl="2"/>
            <a:r>
              <a:rPr lang="en-US" sz="2600" dirty="0"/>
              <a:t>employees</a:t>
            </a:r>
          </a:p>
          <a:p>
            <a:pPr lvl="0"/>
            <a:r>
              <a:rPr lang="en-US" sz="3200" dirty="0"/>
              <a:t>give any historical/background or other information you feel is interesting (check for a website, talk with owners/managers)</a:t>
            </a:r>
          </a:p>
        </p:txBody>
      </p:sp>
    </p:spTree>
    <p:extLst>
      <p:ext uri="{BB962C8B-B14F-4D97-AF65-F5344CB8AC3E}">
        <p14:creationId xmlns:p14="http://schemas.microsoft.com/office/powerpoint/2010/main" val="145425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II. </a:t>
            </a:r>
            <a:r>
              <a:rPr lang="en-US" cap="all" dirty="0"/>
              <a:t>Introduction</a:t>
            </a:r>
            <a:r>
              <a:rPr lang="en-US" dirty="0"/>
              <a:t> (cont.)</a:t>
            </a:r>
          </a:p>
        </p:txBody>
      </p:sp>
      <p:sp>
        <p:nvSpPr>
          <p:cNvPr id="3" name="Content Placeholder 2"/>
          <p:cNvSpPr>
            <a:spLocks noGrp="1"/>
          </p:cNvSpPr>
          <p:nvPr>
            <p:ph sz="quarter" idx="1"/>
          </p:nvPr>
        </p:nvSpPr>
        <p:spPr/>
        <p:txBody>
          <a:bodyPr>
            <a:normAutofit lnSpcReduction="10000"/>
          </a:bodyPr>
          <a:lstStyle/>
          <a:p>
            <a:pPr lvl="0">
              <a:buNone/>
            </a:pPr>
            <a:r>
              <a:rPr lang="en-US" sz="2400" b="1" dirty="0"/>
              <a:t>B. Description of the community (economic, geographic, demographic, and socioeconomic factors) —</a:t>
            </a:r>
          </a:p>
          <a:p>
            <a:pPr lvl="0"/>
            <a:r>
              <a:rPr lang="en-US" sz="2800" dirty="0"/>
              <a:t>economic, geographic, demographic &amp; socioeconomic analysis of trading area (internet search—City of Valley City, etc.)</a:t>
            </a:r>
          </a:p>
          <a:p>
            <a:pPr lvl="0"/>
            <a:r>
              <a:rPr lang="en-US" sz="2800" dirty="0"/>
              <a:t>population statistics (ages, disposable income)  search—US Census</a:t>
            </a:r>
          </a:p>
          <a:p>
            <a:pPr lvl="0"/>
            <a:r>
              <a:rPr lang="en-US" sz="2800" dirty="0"/>
              <a:t>competition (who, how many &amp; where)</a:t>
            </a:r>
          </a:p>
          <a:p>
            <a:pPr lvl="0"/>
            <a:r>
              <a:rPr lang="en-US" sz="2800" dirty="0"/>
              <a:t>trends that currently affect the business (i.e. increasing # of single-parent families indicates greater need for fast casual dining options)</a:t>
            </a:r>
          </a:p>
          <a:p>
            <a:pPr lvl="0"/>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II. </a:t>
            </a:r>
            <a:r>
              <a:rPr lang="en-US" cap="all" dirty="0"/>
              <a:t>Introduction </a:t>
            </a:r>
            <a:r>
              <a:rPr lang="en-US" dirty="0"/>
              <a:t>(cont.)</a:t>
            </a:r>
            <a:r>
              <a:rPr lang="en-US" cap="all" dirty="0"/>
              <a:t> </a:t>
            </a:r>
          </a:p>
        </p:txBody>
      </p:sp>
      <p:sp>
        <p:nvSpPr>
          <p:cNvPr id="3" name="Content Placeholder 2"/>
          <p:cNvSpPr>
            <a:spLocks noGrp="1"/>
          </p:cNvSpPr>
          <p:nvPr>
            <p:ph sz="quarter" idx="1"/>
          </p:nvPr>
        </p:nvSpPr>
        <p:spPr/>
        <p:txBody>
          <a:bodyPr>
            <a:normAutofit fontScale="85000" lnSpcReduction="20000"/>
          </a:bodyPr>
          <a:lstStyle/>
          <a:p>
            <a:pPr lvl="0">
              <a:buNone/>
            </a:pPr>
            <a:r>
              <a:rPr lang="en-US" sz="3200" b="1" dirty="0"/>
              <a:t>C. Overview of the business or organization’s current reputation and online brand marketing strategies &amp; practices</a:t>
            </a:r>
          </a:p>
          <a:p>
            <a:pPr lvl="0"/>
            <a:r>
              <a:rPr lang="en-US" sz="3200" dirty="0"/>
              <a:t>explain the business’s positioning strategy &amp; distinguishing qualities (what are they ‘famous’ for?) </a:t>
            </a:r>
          </a:p>
          <a:p>
            <a:pPr lvl="1"/>
            <a:r>
              <a:rPr lang="en-US" sz="3000" dirty="0"/>
              <a:t>include: mission statement, business philosophy &amp; market share</a:t>
            </a:r>
          </a:p>
          <a:p>
            <a:pPr lvl="0"/>
            <a:r>
              <a:rPr lang="en-US" sz="3200" dirty="0"/>
              <a:t>give comprehensive background information about the business’s </a:t>
            </a:r>
            <a:r>
              <a:rPr lang="en-US" sz="3000" b="1" u="sng" dirty="0"/>
              <a:t>target market</a:t>
            </a:r>
            <a:r>
              <a:rPr lang="en-US" sz="3000" dirty="0"/>
              <a:t>—describe the typical customers in both the “primary” and “secondary” target markets</a:t>
            </a:r>
          </a:p>
          <a:p>
            <a:pPr lvl="0"/>
            <a:r>
              <a:rPr lang="en-US" sz="3200" dirty="0"/>
              <a:t>give comprehensive details about the company’s current brand presence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Conducting Research</a:t>
            </a:r>
          </a:p>
        </p:txBody>
      </p:sp>
      <p:sp>
        <p:nvSpPr>
          <p:cNvPr id="5" name="Text Placeholder 4"/>
          <p:cNvSpPr>
            <a:spLocks noGrp="1"/>
          </p:cNvSpPr>
          <p:nvPr>
            <p:ph type="body" idx="1"/>
          </p:nvPr>
        </p:nvSpPr>
        <p:spPr/>
        <p:txBody>
          <a:bodyPr/>
          <a:lstStyle/>
          <a:p>
            <a:r>
              <a:rPr lang="en-US" dirty="0"/>
              <a:t>Suggestions for Interviewing Owner/Manager and Employees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to Gather During Owner/Manager Interview</a:t>
            </a:r>
          </a:p>
        </p:txBody>
      </p:sp>
      <p:sp>
        <p:nvSpPr>
          <p:cNvPr id="3" name="Content Placeholder 2"/>
          <p:cNvSpPr>
            <a:spLocks noGrp="1"/>
          </p:cNvSpPr>
          <p:nvPr>
            <p:ph sz="quarter" idx="1"/>
          </p:nvPr>
        </p:nvSpPr>
        <p:spPr/>
        <p:txBody>
          <a:bodyPr>
            <a:normAutofit/>
          </a:bodyPr>
          <a:lstStyle/>
          <a:p>
            <a:pPr lvl="0"/>
            <a:r>
              <a:rPr lang="en-US" dirty="0"/>
              <a:t>Begin by clearly explaining your task, and thank him/her in advance for being willing to meet/work with you!!</a:t>
            </a:r>
          </a:p>
          <a:p>
            <a:pPr lvl="0"/>
            <a:r>
              <a:rPr lang="en-US" dirty="0"/>
              <a:t>Gather basic information about the business that isn’t found online (mission, history, what makes them unique, etc.)</a:t>
            </a:r>
          </a:p>
          <a:p>
            <a:pPr lvl="0"/>
            <a:r>
              <a:rPr lang="en-US" dirty="0"/>
              <a:t>Determine the business’s ‘positioning strategy’ (what the owner/manager wants the typical customer to “think” when they think of the business)</a:t>
            </a:r>
          </a:p>
          <a:p>
            <a:pPr lvl="0"/>
            <a:r>
              <a:rPr lang="en-US" dirty="0"/>
              <a:t>Determine the historical evolution of their current customer experience strategies</a:t>
            </a:r>
          </a:p>
          <a:p>
            <a:pPr lvl="0"/>
            <a:r>
              <a:rPr lang="en-US" dirty="0"/>
              <a:t>Who have marketed to and are currently marketing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to Gather During Owner/Manager Interview (cont.)</a:t>
            </a:r>
          </a:p>
        </p:txBody>
      </p:sp>
      <p:sp>
        <p:nvSpPr>
          <p:cNvPr id="3" name="Content Placeholder 2"/>
          <p:cNvSpPr>
            <a:spLocks noGrp="1"/>
          </p:cNvSpPr>
          <p:nvPr>
            <p:ph sz="quarter" idx="1"/>
          </p:nvPr>
        </p:nvSpPr>
        <p:spPr/>
        <p:txBody>
          <a:bodyPr>
            <a:normAutofit/>
          </a:bodyPr>
          <a:lstStyle/>
          <a:p>
            <a:pPr lvl="0"/>
            <a:r>
              <a:rPr lang="en-US" dirty="0"/>
              <a:t>Attempt to determine the business’s ‘market share’ (or market position)</a:t>
            </a:r>
            <a:endParaRPr lang="en-US" b="1" dirty="0"/>
          </a:p>
          <a:p>
            <a:pPr lvl="0"/>
            <a:r>
              <a:rPr lang="en-US" dirty="0"/>
              <a:t>Determine the business’s competitive strengths, weaknesses and those of their major competition</a:t>
            </a:r>
            <a:endParaRPr lang="en-US" b="1" dirty="0"/>
          </a:p>
          <a:p>
            <a:pPr lvl="0"/>
            <a:r>
              <a:rPr lang="en-US" dirty="0"/>
              <a:t>Discuss specific goals for your project (i.e. helping them to develop ways to reach customers by implementing or enhancing their current branding strategy). </a:t>
            </a:r>
          </a:p>
          <a:p>
            <a:endParaRPr lang="en-US" sz="2600" dirty="0"/>
          </a:p>
        </p:txBody>
      </p:sp>
    </p:spTree>
    <p:extLst>
      <p:ext uri="{BB962C8B-B14F-4D97-AF65-F5344CB8AC3E}">
        <p14:creationId xmlns:p14="http://schemas.microsoft.com/office/powerpoint/2010/main" val="252683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to Gather During Owner/Manager Interview (cont.)</a:t>
            </a:r>
          </a:p>
        </p:txBody>
      </p:sp>
      <p:sp>
        <p:nvSpPr>
          <p:cNvPr id="3" name="Content Placeholder 2"/>
          <p:cNvSpPr>
            <a:spLocks noGrp="1"/>
          </p:cNvSpPr>
          <p:nvPr>
            <p:ph sz="quarter" idx="1"/>
          </p:nvPr>
        </p:nvSpPr>
        <p:spPr/>
        <p:txBody>
          <a:bodyPr>
            <a:normAutofit fontScale="92500" lnSpcReduction="10000"/>
          </a:bodyPr>
          <a:lstStyle/>
          <a:p>
            <a:r>
              <a:rPr lang="en-US" dirty="0"/>
              <a:t>Gain permission/support for administering your survey instrument to customers</a:t>
            </a:r>
          </a:p>
          <a:p>
            <a:r>
              <a:rPr lang="en-US" dirty="0"/>
              <a:t>Check to see if a link could be added to the company website/social media for an online survey</a:t>
            </a:r>
          </a:p>
          <a:p>
            <a:r>
              <a:rPr lang="en-US" dirty="0"/>
              <a:t>Check to see if the business has a “customer email list” that could be used to send out a link to an online survey</a:t>
            </a:r>
          </a:p>
          <a:p>
            <a:r>
              <a:rPr lang="en-US" dirty="0"/>
              <a:t>Set up another appointment; decide when management will be able to see the DRAFT of your survey (they need to approve the final survey before you administer it)</a:t>
            </a:r>
          </a:p>
          <a:p>
            <a:r>
              <a:rPr lang="en-US" dirty="0"/>
              <a:t>Ask for permission to interview or survey employees to gain their opinion on customer perceptions relative to their product or service.</a:t>
            </a:r>
          </a:p>
        </p:txBody>
      </p:sp>
    </p:spTree>
    <p:extLst>
      <p:ext uri="{BB962C8B-B14F-4D97-AF65-F5344CB8AC3E}">
        <p14:creationId xmlns:p14="http://schemas.microsoft.com/office/powerpoint/2010/main" val="122981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Conducting Research</a:t>
            </a:r>
          </a:p>
        </p:txBody>
      </p:sp>
      <p:sp>
        <p:nvSpPr>
          <p:cNvPr id="5" name="Text Placeholder 4"/>
          <p:cNvSpPr>
            <a:spLocks noGrp="1"/>
          </p:cNvSpPr>
          <p:nvPr>
            <p:ph type="body" idx="1"/>
          </p:nvPr>
        </p:nvSpPr>
        <p:spPr/>
        <p:txBody>
          <a:bodyPr/>
          <a:lstStyle/>
          <a:p>
            <a:r>
              <a:rPr lang="en-US" dirty="0"/>
              <a:t>Suggestions for collecting data from… clients/customers/patrons/employees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Use Survey(s) to collect…</a:t>
            </a:r>
          </a:p>
        </p:txBody>
      </p:sp>
      <p:sp>
        <p:nvSpPr>
          <p:cNvPr id="3" name="Content Placeholder 2"/>
          <p:cNvSpPr>
            <a:spLocks noGrp="1"/>
          </p:cNvSpPr>
          <p:nvPr>
            <p:ph sz="quarter" idx="1"/>
          </p:nvPr>
        </p:nvSpPr>
        <p:spPr>
          <a:xfrm>
            <a:off x="914400" y="1447800"/>
            <a:ext cx="7772400" cy="5257800"/>
          </a:xfrm>
        </p:spPr>
        <p:txBody>
          <a:bodyPr>
            <a:noAutofit/>
          </a:bodyPr>
          <a:lstStyle/>
          <a:p>
            <a:pPr lvl="0"/>
            <a:r>
              <a:rPr lang="en-US" dirty="0"/>
              <a:t>Determine level of customer awareness, knowledge, and personal preference associated with the company’s products (and brand)</a:t>
            </a:r>
          </a:p>
          <a:p>
            <a:r>
              <a:rPr lang="en-US" dirty="0"/>
              <a:t>Determine customer opinion of the brand in terms of (a) quality, (b) value, (c) reliability, (d) service, (e) dependability, and the image that the brand projects </a:t>
            </a:r>
          </a:p>
          <a:p>
            <a:pPr lvl="0"/>
            <a:r>
              <a:rPr lang="en-US" dirty="0"/>
              <a:t>Determine who these customers are:</a:t>
            </a:r>
          </a:p>
          <a:p>
            <a:pPr lvl="1"/>
            <a:r>
              <a:rPr lang="en-US" dirty="0"/>
              <a:t>Be sure to ask demographic, geographic &amp; psychographic questions to determine a customer profile</a:t>
            </a:r>
          </a:p>
          <a:p>
            <a:pPr lvl="0"/>
            <a:r>
              <a:rPr lang="en-US" dirty="0"/>
              <a:t>What are the characteristics of the business that are most appealing?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Introduction to the Project</a:t>
            </a:r>
          </a:p>
        </p:txBody>
      </p:sp>
      <p:sp>
        <p:nvSpPr>
          <p:cNvPr id="7" name="Content Placeholder 6"/>
          <p:cNvSpPr>
            <a:spLocks noGrp="1"/>
          </p:cNvSpPr>
          <p:nvPr>
            <p:ph sz="quarter" idx="1"/>
          </p:nvPr>
        </p:nvSpPr>
        <p:spPr>
          <a:xfrm>
            <a:off x="914400" y="1447800"/>
            <a:ext cx="7772400" cy="4724400"/>
          </a:xfrm>
        </p:spPr>
        <p:txBody>
          <a:bodyPr>
            <a:noAutofit/>
          </a:bodyPr>
          <a:lstStyle/>
          <a:p>
            <a:r>
              <a:rPr lang="en-US" sz="2400" dirty="0"/>
              <a:t>Research is done </a:t>
            </a:r>
            <a:r>
              <a:rPr lang="en-US" sz="2400" b="1" u="sng" dirty="0"/>
              <a:t>INDEPENDENTLY</a:t>
            </a:r>
            <a:r>
              <a:rPr lang="en-US" sz="2400" dirty="0"/>
              <a:t> or with </a:t>
            </a:r>
            <a:r>
              <a:rPr lang="en-US" sz="2400" b="1" u="sng" dirty="0"/>
              <a:t>ONE</a:t>
            </a:r>
            <a:r>
              <a:rPr lang="en-US" sz="2400" dirty="0"/>
              <a:t> partner.</a:t>
            </a:r>
          </a:p>
          <a:p>
            <a:r>
              <a:rPr lang="en-US" sz="2400" dirty="0"/>
              <a:t>Deciding whether to work alone or with a partner could be the most IMPORTANT decision you will make in this project. </a:t>
            </a:r>
          </a:p>
          <a:p>
            <a:r>
              <a:rPr lang="en-US" sz="2400" dirty="0"/>
              <a:t>IF you </a:t>
            </a:r>
            <a:r>
              <a:rPr lang="en-US" sz="2400" b="1" u="sng" dirty="0"/>
              <a:t>choose</a:t>
            </a:r>
            <a:r>
              <a:rPr lang="en-US" sz="2400" dirty="0"/>
              <a:t> to work with a partner, you must be willing to accept that he/she/they will…</a:t>
            </a:r>
          </a:p>
          <a:p>
            <a:pPr lvl="2"/>
            <a:r>
              <a:rPr lang="en-US" dirty="0"/>
              <a:t>(a) NOT do his/her/their fair share, </a:t>
            </a:r>
          </a:p>
          <a:p>
            <a:pPr lvl="2"/>
            <a:r>
              <a:rPr lang="en-US" dirty="0"/>
              <a:t>(b) miss considerable days of school, and/or </a:t>
            </a:r>
          </a:p>
          <a:p>
            <a:pPr lvl="2"/>
            <a:r>
              <a:rPr lang="en-US" dirty="0"/>
              <a:t>(c) do poor quality work. </a:t>
            </a:r>
          </a:p>
          <a:p>
            <a:r>
              <a:rPr lang="en-US" sz="2800" dirty="0"/>
              <a:t> </a:t>
            </a:r>
            <a:r>
              <a:rPr lang="en-US" sz="2400" dirty="0"/>
              <a:t>If you </a:t>
            </a:r>
            <a:r>
              <a:rPr lang="en-US" sz="2400" b="1" u="sng" dirty="0"/>
              <a:t>choose</a:t>
            </a:r>
            <a:r>
              <a:rPr lang="en-US" sz="2400" dirty="0"/>
              <a:t> to work with a partner you agree </a:t>
            </a:r>
            <a:r>
              <a:rPr lang="en-US" sz="2400" b="1" u="sng" dirty="0"/>
              <a:t>NOT  TO COMPLAIN</a:t>
            </a:r>
            <a:r>
              <a:rPr lang="en-US" sz="2400" dirty="0"/>
              <a:t>, and you agree to </a:t>
            </a:r>
            <a:r>
              <a:rPr lang="en-US" sz="2400" b="1" u="sng" dirty="0"/>
              <a:t>accept any consequences</a:t>
            </a:r>
            <a:r>
              <a:rPr lang="en-US" sz="2400" dirty="0"/>
              <a:t> that result from your “partnership”…including a failing grade!</a:t>
            </a:r>
          </a:p>
          <a:p>
            <a:pPr marL="0" indent="0">
              <a:buNone/>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2000"/>
                                        <p:tgtEl>
                                          <p:spTgt spid="7">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2000"/>
                                        <p:tgtEl>
                                          <p:spTgt spid="7">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2000"/>
                                        <p:tgtEl>
                                          <p:spTgt spid="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Use Survey(s) to collect…(cont.)</a:t>
            </a:r>
          </a:p>
        </p:txBody>
      </p:sp>
      <p:sp>
        <p:nvSpPr>
          <p:cNvPr id="3" name="Content Placeholder 2"/>
          <p:cNvSpPr>
            <a:spLocks noGrp="1"/>
          </p:cNvSpPr>
          <p:nvPr>
            <p:ph sz="quarter" idx="1"/>
          </p:nvPr>
        </p:nvSpPr>
        <p:spPr>
          <a:xfrm>
            <a:off x="914400" y="1447800"/>
            <a:ext cx="7772400" cy="5105400"/>
          </a:xfrm>
        </p:spPr>
        <p:txBody>
          <a:bodyPr>
            <a:noAutofit/>
          </a:bodyPr>
          <a:lstStyle/>
          <a:p>
            <a:pPr lvl="0"/>
            <a:r>
              <a:rPr lang="en-US" sz="2800" dirty="0"/>
              <a:t>What are some competing brands the customer purchases? What makes them purchase those products?</a:t>
            </a:r>
          </a:p>
          <a:p>
            <a:pPr lvl="0"/>
            <a:r>
              <a:rPr lang="en-US" sz="2800" dirty="0"/>
              <a:t>What are characteristics of these competing brands that make them appealing?</a:t>
            </a:r>
          </a:p>
          <a:p>
            <a:r>
              <a:rPr lang="en-US" sz="2800" dirty="0"/>
              <a:t>What does the customer look for when researching a brand in this product category?  How does s/he conduct this research?  (social media? websites? word of mouth?)</a:t>
            </a:r>
          </a:p>
          <a:p>
            <a:r>
              <a:rPr lang="en-US" sz="2800" dirty="0"/>
              <a:t>Determine if the competition does other things that helps to reach other generational groups. </a:t>
            </a:r>
          </a:p>
          <a:p>
            <a:r>
              <a:rPr lang="en-US" sz="2800" dirty="0"/>
              <a:t>How do they view the business?</a:t>
            </a:r>
          </a:p>
          <a:p>
            <a:r>
              <a:rPr lang="en-US" sz="2800" dirty="0"/>
              <a:t>Do they see the business as part of the community?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Use Survey(s) to collect…(cont.)</a:t>
            </a:r>
          </a:p>
        </p:txBody>
      </p:sp>
      <p:sp>
        <p:nvSpPr>
          <p:cNvPr id="3" name="Content Placeholder 2"/>
          <p:cNvSpPr>
            <a:spLocks noGrp="1"/>
          </p:cNvSpPr>
          <p:nvPr>
            <p:ph sz="quarter" idx="1"/>
          </p:nvPr>
        </p:nvSpPr>
        <p:spPr/>
        <p:txBody>
          <a:bodyPr>
            <a:noAutofit/>
          </a:bodyPr>
          <a:lstStyle/>
          <a:p>
            <a:pPr lvl="0"/>
            <a:r>
              <a:rPr lang="en-US" sz="2800" dirty="0"/>
              <a:t>What, specifically, does the customer like about the brand?  What does s/he want to see changed?</a:t>
            </a:r>
          </a:p>
          <a:p>
            <a:pPr lvl="0"/>
            <a:r>
              <a:rPr lang="en-US" sz="2800" dirty="0"/>
              <a:t>Measure the degree to which the customer is satisfied with the brand</a:t>
            </a:r>
          </a:p>
          <a:p>
            <a:r>
              <a:rPr lang="en-US" sz="2800" dirty="0"/>
              <a:t>If you get permission to do so, interview or survey employees to get their opinion on the brand and how they could extend their market share to other generational groups.</a:t>
            </a:r>
          </a:p>
          <a:p>
            <a:r>
              <a:rPr lang="en-US" sz="2800" dirty="0"/>
              <a:t>What online branding strategies would they be most likely to respond to?</a:t>
            </a:r>
          </a:p>
          <a:p>
            <a:pPr lvl="1"/>
            <a:r>
              <a:rPr lang="en-US" dirty="0"/>
              <a:t>Are they open to using new social media/apps/etc.?</a:t>
            </a:r>
          </a:p>
        </p:txBody>
      </p:sp>
    </p:spTree>
    <p:extLst>
      <p:ext uri="{BB962C8B-B14F-4D97-AF65-F5344CB8AC3E}">
        <p14:creationId xmlns:p14="http://schemas.microsoft.com/office/powerpoint/2010/main" val="212595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III—RESEARCH METHODS USED IN THE STUDY</a:t>
            </a:r>
          </a:p>
        </p:txBody>
      </p:sp>
      <p:sp>
        <p:nvSpPr>
          <p:cNvPr id="3" name="Content Placeholder 2"/>
          <p:cNvSpPr>
            <a:spLocks noGrp="1"/>
          </p:cNvSpPr>
          <p:nvPr>
            <p:ph sz="quarter" idx="1"/>
          </p:nvPr>
        </p:nvSpPr>
        <p:spPr>
          <a:xfrm>
            <a:off x="914400" y="1447800"/>
            <a:ext cx="7772400" cy="5257800"/>
          </a:xfrm>
        </p:spPr>
        <p:txBody>
          <a:bodyPr>
            <a:normAutofit fontScale="85000" lnSpcReduction="20000"/>
          </a:bodyPr>
          <a:lstStyle/>
          <a:p>
            <a:pPr>
              <a:buNone/>
            </a:pPr>
            <a:r>
              <a:rPr lang="en-US" sz="2800" b="1" dirty="0"/>
              <a:t>A. Description and rationale of research methodologies selected to conduct the research study</a:t>
            </a:r>
          </a:p>
          <a:p>
            <a:pPr lvl="0"/>
            <a:r>
              <a:rPr lang="en-US" sz="2800" dirty="0"/>
              <a:t>Discuss your task—you were asked to…</a:t>
            </a:r>
            <a:endParaRPr lang="en-US" sz="2800" b="1" dirty="0"/>
          </a:p>
          <a:p>
            <a:pPr lvl="1"/>
            <a:r>
              <a:rPr lang="en-US" dirty="0"/>
              <a:t>Develop a strategic plan to implement cause marketing strategies.</a:t>
            </a:r>
          </a:p>
          <a:p>
            <a:pPr lvl="1"/>
            <a:r>
              <a:rPr lang="en-US" dirty="0"/>
              <a:t>Develop a means (metrics) to evaluate the effectiveness of the strategic plan you propose</a:t>
            </a:r>
          </a:p>
          <a:p>
            <a:pPr lvl="0"/>
            <a:r>
              <a:rPr lang="en-US" sz="2800" dirty="0"/>
              <a:t>Discuss how you formulated your plan (process) to gather both the secondary data and primary data needed for your study</a:t>
            </a:r>
            <a:endParaRPr lang="en-US" sz="2800" b="1" dirty="0"/>
          </a:p>
          <a:p>
            <a:pPr lvl="0"/>
            <a:r>
              <a:rPr lang="en-US" sz="2800" dirty="0"/>
              <a:t>Discuss the questions you felt you needed to ask in order to get the needed primary data needed (interview and survey)</a:t>
            </a:r>
            <a:endParaRPr lang="en-US" sz="2800" b="1" dirty="0"/>
          </a:p>
          <a:p>
            <a:pPr lvl="0"/>
            <a:r>
              <a:rPr lang="en-US" sz="2800" dirty="0"/>
              <a:t>Discuss how (and why) you designed the various instruments (surveys, interviews, focus groups, </a:t>
            </a:r>
            <a:r>
              <a:rPr lang="en-US" sz="2800" dirty="0" err="1"/>
              <a:t>etc</a:t>
            </a:r>
            <a:r>
              <a:rPr lang="en-US" sz="2800" dirty="0"/>
              <a:t>)</a:t>
            </a:r>
            <a:endParaRPr lang="en-US" sz="2800" b="1" dirty="0"/>
          </a:p>
          <a:p>
            <a:pPr lvl="0"/>
            <a:r>
              <a:rPr lang="en-US" sz="2800" dirty="0"/>
              <a:t>Discuss how you ‘pre-tested’ your survey instrument(s) to ensure that your study would be valid and your findings reliable</a:t>
            </a:r>
            <a:endParaRPr lang="en-US" sz="2800" b="1" dirty="0"/>
          </a:p>
          <a:p>
            <a:pPr lvl="0"/>
            <a:r>
              <a:rPr lang="en-US" sz="2800" dirty="0"/>
              <a:t>Discuss how you modified your survey instrument(s) based on the results of pre-testing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down)">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down)">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III—RESEARCH METHODS USED IN THE STUDY</a:t>
            </a:r>
          </a:p>
        </p:txBody>
      </p:sp>
      <p:sp>
        <p:nvSpPr>
          <p:cNvPr id="3" name="Content Placeholder 2"/>
          <p:cNvSpPr>
            <a:spLocks noGrp="1"/>
          </p:cNvSpPr>
          <p:nvPr>
            <p:ph sz="quarter" idx="1"/>
          </p:nvPr>
        </p:nvSpPr>
        <p:spPr/>
        <p:txBody>
          <a:bodyPr>
            <a:normAutofit fontScale="92500"/>
          </a:bodyPr>
          <a:lstStyle/>
          <a:p>
            <a:pPr>
              <a:buNone/>
            </a:pPr>
            <a:r>
              <a:rPr lang="en-US" sz="2800" b="1" dirty="0"/>
              <a:t>B. Process used to conduct the selected research methods</a:t>
            </a:r>
          </a:p>
          <a:p>
            <a:pPr lvl="0"/>
            <a:r>
              <a:rPr lang="en-US" sz="2800" dirty="0"/>
              <a:t>Discuss your task—you were asked to…</a:t>
            </a:r>
            <a:endParaRPr lang="en-US" sz="2800" b="1" dirty="0"/>
          </a:p>
          <a:p>
            <a:pPr lvl="1"/>
            <a:r>
              <a:rPr lang="en-US" dirty="0"/>
              <a:t>What are the things you did during the course of your study to get your primary and secondary data?</a:t>
            </a:r>
          </a:p>
          <a:p>
            <a:pPr lvl="1"/>
            <a:r>
              <a:rPr lang="en-US" dirty="0"/>
              <a:t>Who did you contact? How did you contact them? What materials did you need? How did you plan for conducting the research?</a:t>
            </a:r>
          </a:p>
          <a:p>
            <a:pPr lvl="2"/>
            <a:r>
              <a:rPr lang="en-US" sz="2400" dirty="0"/>
              <a:t>Business history and background </a:t>
            </a:r>
          </a:p>
          <a:p>
            <a:pPr lvl="1"/>
            <a:r>
              <a:rPr lang="en-US" dirty="0"/>
              <a:t>Conduct the interviews of management…</a:t>
            </a:r>
          </a:p>
          <a:p>
            <a:pPr lvl="1"/>
            <a:r>
              <a:rPr lang="en-US" dirty="0"/>
              <a:t>Administer the survey instrument(s) to collect primary data…</a:t>
            </a:r>
          </a:p>
          <a:p>
            <a:pPr lvl="1"/>
            <a:r>
              <a:rPr lang="en-US" dirty="0"/>
              <a:t>Conduct other research (i.e. focus groups, etc.)…</a:t>
            </a:r>
          </a:p>
          <a:p>
            <a:endParaRPr lang="en-US" dirty="0"/>
          </a:p>
        </p:txBody>
      </p:sp>
    </p:spTree>
    <p:extLst>
      <p:ext uri="{BB962C8B-B14F-4D97-AF65-F5344CB8AC3E}">
        <p14:creationId xmlns:p14="http://schemas.microsoft.com/office/powerpoint/2010/main" val="2887938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 FINDINGS &amp; CONCLUSIONS OF THE STUDY</a:t>
            </a:r>
          </a:p>
        </p:txBody>
      </p:sp>
      <p:sp>
        <p:nvSpPr>
          <p:cNvPr id="3" name="Content Placeholder 2"/>
          <p:cNvSpPr>
            <a:spLocks noGrp="1"/>
          </p:cNvSpPr>
          <p:nvPr>
            <p:ph sz="quarter" idx="1"/>
          </p:nvPr>
        </p:nvSpPr>
        <p:spPr/>
        <p:txBody>
          <a:bodyPr>
            <a:normAutofit/>
          </a:bodyPr>
          <a:lstStyle/>
          <a:p>
            <a:pPr lvl="0">
              <a:buNone/>
            </a:pPr>
            <a:r>
              <a:rPr lang="en-US" sz="2800" b="1" dirty="0"/>
              <a:t>A. Findings of the research study</a:t>
            </a:r>
          </a:p>
          <a:p>
            <a:pPr lvl="0"/>
            <a:r>
              <a:rPr lang="en-US" sz="2800" dirty="0"/>
              <a:t>Show data from your study (surveys &amp; interviews) that clearly identifies…</a:t>
            </a:r>
            <a:endParaRPr lang="en-US" sz="2800" b="1" dirty="0"/>
          </a:p>
          <a:p>
            <a:pPr lvl="1"/>
            <a:r>
              <a:rPr lang="en-US" dirty="0"/>
              <a:t>The customer profile (with geographic, demographic and psychographic characteristics)</a:t>
            </a:r>
          </a:p>
          <a:p>
            <a:pPr lvl="1"/>
            <a:r>
              <a:rPr lang="en-US" dirty="0"/>
              <a:t>The current online brand strategies currently being used. </a:t>
            </a:r>
          </a:p>
          <a:p>
            <a:pPr lvl="1"/>
            <a:r>
              <a:rPr lang="en-US" dirty="0"/>
              <a:t>Which online branding strategies would customers respond to?</a:t>
            </a:r>
          </a:p>
          <a:p>
            <a:pPr lvl="1"/>
            <a:r>
              <a:rPr lang="en-US" dirty="0"/>
              <a:t>How open customers are they to embracing new online branding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 FINDINGS &amp; CONCLUSIONS OF THE STUDY (cont.)</a:t>
            </a:r>
          </a:p>
        </p:txBody>
      </p:sp>
      <p:sp>
        <p:nvSpPr>
          <p:cNvPr id="3" name="Content Placeholder 2"/>
          <p:cNvSpPr>
            <a:spLocks noGrp="1"/>
          </p:cNvSpPr>
          <p:nvPr>
            <p:ph sz="quarter" idx="1"/>
          </p:nvPr>
        </p:nvSpPr>
        <p:spPr/>
        <p:txBody>
          <a:bodyPr>
            <a:normAutofit/>
          </a:bodyPr>
          <a:lstStyle/>
          <a:p>
            <a:pPr lvl="0">
              <a:buNone/>
            </a:pPr>
            <a:r>
              <a:rPr lang="en-US" sz="2800" b="1" dirty="0"/>
              <a:t>B. Conclusions based on the findings</a:t>
            </a:r>
          </a:p>
          <a:p>
            <a:pPr lvl="0"/>
            <a:r>
              <a:rPr lang="en-US" sz="2800" dirty="0"/>
              <a:t>Show data from your study (interviews) that clearly identifies …</a:t>
            </a:r>
            <a:endParaRPr lang="en-US" sz="2800" b="1" dirty="0"/>
          </a:p>
          <a:p>
            <a:pPr lvl="1"/>
            <a:r>
              <a:rPr lang="en-US" dirty="0"/>
              <a:t>those aspects of the online branding strategies that the target market is most and least pleased with </a:t>
            </a:r>
          </a:p>
          <a:p>
            <a:pPr lvl="1"/>
            <a:r>
              <a:rPr lang="en-US" dirty="0"/>
              <a:t>those features, characteristics, qualities that target market appreciates about online branding strategies.</a:t>
            </a:r>
          </a:p>
          <a:p>
            <a:pPr lvl="1"/>
            <a:r>
              <a:rPr lang="en-US" dirty="0"/>
              <a:t>clearly indicate what opportunities exist for meeting a new online branding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 – PROPOSED Strategic PLAN</a:t>
            </a:r>
          </a:p>
        </p:txBody>
      </p:sp>
      <p:sp>
        <p:nvSpPr>
          <p:cNvPr id="3" name="Content Placeholder 2"/>
          <p:cNvSpPr>
            <a:spLocks noGrp="1"/>
          </p:cNvSpPr>
          <p:nvPr>
            <p:ph sz="quarter" idx="1"/>
          </p:nvPr>
        </p:nvSpPr>
        <p:spPr>
          <a:xfrm>
            <a:off x="914400" y="1447800"/>
            <a:ext cx="7772400" cy="5181600"/>
          </a:xfrm>
        </p:spPr>
        <p:txBody>
          <a:bodyPr>
            <a:normAutofit fontScale="77500" lnSpcReduction="20000"/>
          </a:bodyPr>
          <a:lstStyle/>
          <a:p>
            <a:pPr lvl="0">
              <a:buNone/>
            </a:pPr>
            <a:r>
              <a:rPr lang="en-US" sz="2800" b="1" dirty="0"/>
              <a:t>A. </a:t>
            </a:r>
            <a:r>
              <a:rPr lang="en-US" sz="3800" b="1" dirty="0"/>
              <a:t>Objectives and rationale of the proposed strategic plan</a:t>
            </a:r>
          </a:p>
          <a:p>
            <a:pPr lvl="0"/>
            <a:r>
              <a:rPr lang="en-US" sz="4400" dirty="0"/>
              <a:t>Begin by stating the goals of the project: to add value of the business/organization as a result of new or enhanced online branding strategies needs through a revised marketing strategy.</a:t>
            </a:r>
          </a:p>
          <a:p>
            <a:pPr lvl="1"/>
            <a:r>
              <a:rPr lang="en-US" sz="3600" b="1" dirty="0"/>
              <a:t>Increased awareness of new online branding</a:t>
            </a:r>
          </a:p>
          <a:p>
            <a:pPr lvl="1"/>
            <a:r>
              <a:rPr lang="en-US" sz="3600" b="1" dirty="0"/>
              <a:t>Marketing mix revisions</a:t>
            </a:r>
          </a:p>
          <a:p>
            <a:pPr lvl="1"/>
            <a:r>
              <a:rPr lang="en-US" sz="3600" b="1" dirty="0"/>
              <a:t>Workplace initiatives</a:t>
            </a:r>
          </a:p>
          <a:p>
            <a:pPr lvl="1"/>
            <a:r>
              <a:rPr lang="en-US" sz="3600" b="1" dirty="0"/>
              <a:t>Or any combination of these elements.</a:t>
            </a:r>
          </a:p>
          <a:p>
            <a:pPr lvl="1"/>
            <a:r>
              <a:rPr lang="en-US" sz="3600" b="1" dirty="0"/>
              <a:t>Remember…the ultimate long-term goal is to increase sales and profitability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 – PROPOSED Strategic PLAN (cont.)</a:t>
            </a:r>
          </a:p>
        </p:txBody>
      </p:sp>
      <p:sp>
        <p:nvSpPr>
          <p:cNvPr id="3" name="Content Placeholder 2"/>
          <p:cNvSpPr>
            <a:spLocks noGrp="1"/>
          </p:cNvSpPr>
          <p:nvPr>
            <p:ph sz="quarter" idx="1"/>
          </p:nvPr>
        </p:nvSpPr>
        <p:spPr/>
        <p:txBody>
          <a:bodyPr>
            <a:normAutofit fontScale="70000" lnSpcReduction="20000"/>
          </a:bodyPr>
          <a:lstStyle/>
          <a:p>
            <a:pPr lvl="0">
              <a:buNone/>
            </a:pPr>
            <a:r>
              <a:rPr lang="en-US" sz="2800" b="1" dirty="0"/>
              <a:t>A. </a:t>
            </a:r>
            <a:r>
              <a:rPr lang="en-US" sz="4400" b="1" dirty="0"/>
              <a:t>Objectives and rationale for the proposed strategic plan(cont.)</a:t>
            </a:r>
          </a:p>
          <a:p>
            <a:pPr lvl="0"/>
            <a:r>
              <a:rPr lang="en-US" sz="4400" dirty="0"/>
              <a:t>List </a:t>
            </a:r>
            <a:r>
              <a:rPr lang="en-US" sz="4400" u="sng" dirty="0"/>
              <a:t>ALL possible strategies</a:t>
            </a:r>
            <a:r>
              <a:rPr lang="en-US" sz="4400" dirty="0"/>
              <a:t> that are supported by your findings, and could potentially help to achieve your goals, for example:</a:t>
            </a:r>
          </a:p>
          <a:p>
            <a:pPr lvl="0"/>
            <a:r>
              <a:rPr lang="en-US" sz="4400" dirty="0"/>
              <a:t>For each possible strategy, list potential advantages, disadvantages &amp; risks</a:t>
            </a:r>
          </a:p>
          <a:p>
            <a:pPr lvl="0"/>
            <a:r>
              <a:rPr lang="en-US" sz="4400" dirty="0"/>
              <a:t>From the list of potential strategies, chose the ones that you recommend that the business consider</a:t>
            </a:r>
          </a:p>
          <a:p>
            <a:pPr lvl="1"/>
            <a:r>
              <a:rPr lang="en-US" sz="4400" b="1" dirty="0"/>
              <a:t>Give the ‘rationale’ for each recommendation</a:t>
            </a:r>
          </a:p>
        </p:txBody>
      </p:sp>
    </p:spTree>
    <p:extLst>
      <p:ext uri="{BB962C8B-B14F-4D97-AF65-F5344CB8AC3E}">
        <p14:creationId xmlns:p14="http://schemas.microsoft.com/office/powerpoint/2010/main" val="46558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 – PROPOSED Strategic PLAN (cont.)</a:t>
            </a:r>
          </a:p>
        </p:txBody>
      </p:sp>
      <p:sp>
        <p:nvSpPr>
          <p:cNvPr id="3" name="Content Placeholder 2"/>
          <p:cNvSpPr>
            <a:spLocks noGrp="1"/>
          </p:cNvSpPr>
          <p:nvPr>
            <p:ph sz="quarter" idx="1"/>
          </p:nvPr>
        </p:nvSpPr>
        <p:spPr/>
        <p:txBody>
          <a:bodyPr>
            <a:noAutofit/>
          </a:bodyPr>
          <a:lstStyle/>
          <a:p>
            <a:pPr lvl="0">
              <a:buNone/>
            </a:pPr>
            <a:r>
              <a:rPr lang="en-US" sz="2400" b="1" dirty="0"/>
              <a:t>B. Proposed activities and timelines</a:t>
            </a:r>
          </a:p>
          <a:p>
            <a:pPr lvl="0"/>
            <a:r>
              <a:rPr lang="en-US" sz="2400" dirty="0"/>
              <a:t>Explain, in detail, ALL of the tasks that need to be completed in order to implement each of the recommendations (think ‘from start to finish’)</a:t>
            </a:r>
          </a:p>
          <a:p>
            <a:pPr lvl="0"/>
            <a:r>
              <a:rPr lang="en-US" sz="2400" dirty="0"/>
              <a:t>Give an exact date when each task will be undertaken</a:t>
            </a:r>
          </a:p>
          <a:p>
            <a:pPr lvl="0"/>
            <a:r>
              <a:rPr lang="en-US" sz="2400" dirty="0"/>
              <a:t>Include who will be responsible for each action</a:t>
            </a:r>
          </a:p>
          <a:p>
            <a:pPr lvl="0"/>
            <a:r>
              <a:rPr lang="en-US" sz="2400" dirty="0"/>
              <a:t>Give a deadline for the completion of each task</a:t>
            </a:r>
          </a:p>
          <a:p>
            <a:pPr lvl="1"/>
            <a:r>
              <a:rPr lang="en-US" sz="2000" dirty="0"/>
              <a:t>Consider including a timeline, flowchart or calendar to graphically depict the activities to be completed over time</a:t>
            </a:r>
          </a:p>
          <a:p>
            <a:r>
              <a:rPr lang="en-US" sz="2400" dirty="0"/>
              <a:t>Conclude this section with both the short-term and long-term benefits to the business by incorporating your recommendations</a:t>
            </a:r>
          </a:p>
        </p:txBody>
      </p:sp>
    </p:spTree>
    <p:extLst>
      <p:ext uri="{BB962C8B-B14F-4D97-AF65-F5344CB8AC3E}">
        <p14:creationId xmlns:p14="http://schemas.microsoft.com/office/powerpoint/2010/main" val="97181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 – PROPOSED Strategic PLAN (cont.)</a:t>
            </a:r>
          </a:p>
        </p:txBody>
      </p:sp>
      <p:sp>
        <p:nvSpPr>
          <p:cNvPr id="3" name="Content Placeholder 2"/>
          <p:cNvSpPr>
            <a:spLocks noGrp="1"/>
          </p:cNvSpPr>
          <p:nvPr>
            <p:ph sz="quarter" idx="1"/>
          </p:nvPr>
        </p:nvSpPr>
        <p:spPr>
          <a:xfrm>
            <a:off x="914400" y="1447800"/>
            <a:ext cx="7772400" cy="5410200"/>
          </a:xfrm>
        </p:spPr>
        <p:txBody>
          <a:bodyPr>
            <a:noAutofit/>
          </a:bodyPr>
          <a:lstStyle/>
          <a:p>
            <a:pPr lvl="0">
              <a:buNone/>
            </a:pPr>
            <a:r>
              <a:rPr lang="en-US" sz="2400" b="1" dirty="0"/>
              <a:t>C. Proposed metrics/key performance indicators to measure plan effectiveness</a:t>
            </a:r>
          </a:p>
          <a:p>
            <a:pPr lvl="0"/>
            <a:r>
              <a:rPr lang="en-US" sz="2100" dirty="0"/>
              <a:t>Explain which key elements would be used to determine the effectiveness of the plan</a:t>
            </a:r>
          </a:p>
          <a:p>
            <a:pPr lvl="0"/>
            <a:r>
              <a:rPr lang="en-US" sz="2100" dirty="0"/>
              <a:t>Discuss specific metrics that will be used to measure ROI (return on investment):</a:t>
            </a:r>
          </a:p>
          <a:p>
            <a:pPr lvl="1"/>
            <a:r>
              <a:rPr lang="en-US" sz="2100" dirty="0"/>
              <a:t>Market share, market position, revenue, cost to attract new customers, cost to retain customers, cost to meet the new generational groups needs. </a:t>
            </a:r>
          </a:p>
          <a:p>
            <a:pPr lvl="0"/>
            <a:r>
              <a:rPr lang="en-US" sz="2100" dirty="0"/>
              <a:t>Estimate the amount of increased sales resulting from the new customer experience strategies.</a:t>
            </a:r>
          </a:p>
          <a:p>
            <a:r>
              <a:rPr lang="en-US" sz="2100" dirty="0"/>
              <a:t>Discuss the potential increased revenue from new customers</a:t>
            </a:r>
          </a:p>
          <a:p>
            <a:r>
              <a:rPr lang="en-US" sz="2100" dirty="0"/>
              <a:t>Discuss how positive word of mouth advertising will lead to customer growth (and additional sales)</a:t>
            </a:r>
          </a:p>
          <a:p>
            <a:pPr lvl="0"/>
            <a:endParaRPr lang="en-US" sz="2400" dirty="0"/>
          </a:p>
        </p:txBody>
      </p:sp>
    </p:spTree>
    <p:extLst>
      <p:ext uri="{BB962C8B-B14F-4D97-AF65-F5344CB8AC3E}">
        <p14:creationId xmlns:p14="http://schemas.microsoft.com/office/powerpoint/2010/main" val="80067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Requirements of the Project</a:t>
            </a:r>
          </a:p>
        </p:txBody>
      </p:sp>
      <p:sp>
        <p:nvSpPr>
          <p:cNvPr id="3" name="Content Placeholder 2"/>
          <p:cNvSpPr>
            <a:spLocks noGrp="1"/>
          </p:cNvSpPr>
          <p:nvPr>
            <p:ph sz="quarter" idx="1"/>
          </p:nvPr>
        </p:nvSpPr>
        <p:spPr/>
        <p:txBody>
          <a:bodyPr>
            <a:noAutofit/>
          </a:bodyPr>
          <a:lstStyle/>
          <a:p>
            <a:r>
              <a:rPr lang="en-US" sz="2800" dirty="0"/>
              <a:t>Papers done </a:t>
            </a:r>
            <a:r>
              <a:rPr lang="en-US" sz="2800" b="1" u="sng" dirty="0"/>
              <a:t>INDEPENDENTLY</a:t>
            </a:r>
            <a:r>
              <a:rPr lang="en-US" sz="2800" dirty="0"/>
              <a:t> = 15 pages recommended; </a:t>
            </a:r>
            <a:r>
              <a:rPr lang="en-US" sz="2800" b="1" dirty="0"/>
              <a:t>12 page minimum – not including title page &amp; table of contents</a:t>
            </a:r>
            <a:r>
              <a:rPr lang="en-US" sz="2800" dirty="0"/>
              <a:t> (Arial font; double spaced; 1” margins); 20 page maximum (including appendix).</a:t>
            </a:r>
          </a:p>
          <a:p>
            <a:r>
              <a:rPr lang="en-US" sz="2800" dirty="0"/>
              <a:t> Papers done in </a:t>
            </a:r>
            <a:r>
              <a:rPr lang="en-US" sz="2800" b="1" u="sng" dirty="0"/>
              <a:t>PAIRS</a:t>
            </a:r>
            <a:r>
              <a:rPr lang="en-US" sz="2800" dirty="0"/>
              <a:t> = 15 pages recommended; </a:t>
            </a:r>
            <a:r>
              <a:rPr lang="en-US" sz="2800" b="1" dirty="0"/>
              <a:t>12 page minimum</a:t>
            </a:r>
            <a:r>
              <a:rPr lang="en-US" sz="2800" dirty="0"/>
              <a:t>; 20 page max. (same formatting as described above).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 – PROPOSED Strategic PLAN (cont.)</a:t>
            </a:r>
          </a:p>
        </p:txBody>
      </p:sp>
      <p:sp>
        <p:nvSpPr>
          <p:cNvPr id="3" name="Content Placeholder 2"/>
          <p:cNvSpPr>
            <a:spLocks noGrp="1"/>
          </p:cNvSpPr>
          <p:nvPr>
            <p:ph sz="quarter" idx="1"/>
          </p:nvPr>
        </p:nvSpPr>
        <p:spPr/>
        <p:txBody>
          <a:bodyPr>
            <a:normAutofit lnSpcReduction="10000"/>
          </a:bodyPr>
          <a:lstStyle/>
          <a:p>
            <a:pPr marL="0" lvl="0" indent="0">
              <a:buNone/>
            </a:pPr>
            <a:r>
              <a:rPr lang="en-US" sz="2800" b="1" dirty="0"/>
              <a:t>C. Proposed metrics/key performance indicators to measure plan effectiveness (cont.)</a:t>
            </a:r>
            <a:endParaRPr lang="en-US" dirty="0"/>
          </a:p>
          <a:p>
            <a:r>
              <a:rPr lang="en-US" dirty="0"/>
              <a:t>Discuss the long-term benefit of customer retention and new generational acquisition. Every new customer has the potential to become a loyal customer</a:t>
            </a:r>
          </a:p>
          <a:p>
            <a:pPr lvl="0"/>
            <a:r>
              <a:rPr lang="en-US" sz="2400" dirty="0"/>
              <a:t>Be sure to include a </a:t>
            </a:r>
            <a:r>
              <a:rPr lang="en-US" sz="2400" b="1" u="sng" dirty="0"/>
              <a:t>specific process</a:t>
            </a:r>
            <a:r>
              <a:rPr lang="en-US" sz="2400" dirty="0"/>
              <a:t> by which you intend to assess and evaluate the outcomes of the proposal</a:t>
            </a:r>
          </a:p>
          <a:p>
            <a:pPr lvl="0"/>
            <a:r>
              <a:rPr lang="en-US" sz="2400" dirty="0"/>
              <a:t>Indicate ‘minimum standards’ that would need to be met in order to indicate success and/or to continue to implement the proposal</a:t>
            </a:r>
          </a:p>
          <a:p>
            <a:r>
              <a:rPr lang="en-US" sz="2400" dirty="0"/>
              <a:t>Indicate how long it will take to prepare for and carry out any assessment or evaluation of the proposal</a:t>
            </a:r>
          </a:p>
          <a:p>
            <a:endParaRPr lang="en-US" dirty="0"/>
          </a:p>
        </p:txBody>
      </p:sp>
    </p:spTree>
    <p:extLst>
      <p:ext uri="{BB962C8B-B14F-4D97-AF65-F5344CB8AC3E}">
        <p14:creationId xmlns:p14="http://schemas.microsoft.com/office/powerpoint/2010/main" val="1042673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 – PROPOSED Strategic PLAN (cont.)</a:t>
            </a:r>
          </a:p>
        </p:txBody>
      </p:sp>
      <p:sp>
        <p:nvSpPr>
          <p:cNvPr id="3" name="Content Placeholder 2"/>
          <p:cNvSpPr>
            <a:spLocks noGrp="1"/>
          </p:cNvSpPr>
          <p:nvPr>
            <p:ph sz="quarter" idx="1"/>
          </p:nvPr>
        </p:nvSpPr>
        <p:spPr/>
        <p:txBody>
          <a:bodyPr>
            <a:normAutofit fontScale="92500" lnSpcReduction="10000"/>
          </a:bodyPr>
          <a:lstStyle/>
          <a:p>
            <a:pPr marL="0" lvl="0" indent="0">
              <a:buNone/>
            </a:pPr>
            <a:r>
              <a:rPr lang="en-US" sz="2800" b="1" dirty="0"/>
              <a:t>C. Proposed metrics/key performance indicators to measure plan effectiveness (cont.)</a:t>
            </a:r>
            <a:endParaRPr lang="en-US" sz="2800" dirty="0"/>
          </a:p>
          <a:p>
            <a:r>
              <a:rPr lang="en-US" sz="2400" dirty="0"/>
              <a:t>Be sure to indicate that you recommend additional qualitative and quantitative research after the strategies have been implemented (in 6 – 12 months) to measure how the new online branding strategies been used.</a:t>
            </a:r>
          </a:p>
          <a:p>
            <a:r>
              <a:rPr lang="en-US" sz="2400" dirty="0"/>
              <a:t>Consider recommending that your results should be an on-going process (and not a one-time event) in order to make sure that those strategies are being maintained. </a:t>
            </a:r>
          </a:p>
          <a:p>
            <a:r>
              <a:rPr lang="en-US" sz="2400" dirty="0"/>
              <a:t>Finish this section by telling the reader that you look forward to continuing to provide valuable data from future studies in order to aid management in making decisions that meet the needs of the branding strategies that you were able to add to their business.</a:t>
            </a:r>
          </a:p>
          <a:p>
            <a:pPr lvl="0"/>
            <a:endParaRPr lang="en-US" dirty="0"/>
          </a:p>
        </p:txBody>
      </p:sp>
    </p:spTree>
    <p:extLst>
      <p:ext uri="{BB962C8B-B14F-4D97-AF65-F5344CB8AC3E}">
        <p14:creationId xmlns:p14="http://schemas.microsoft.com/office/powerpoint/2010/main" val="78412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 – PROPOSED BUDGET</a:t>
            </a:r>
          </a:p>
        </p:txBody>
      </p:sp>
      <p:sp>
        <p:nvSpPr>
          <p:cNvPr id="3" name="Content Placeholder 2"/>
          <p:cNvSpPr>
            <a:spLocks noGrp="1"/>
          </p:cNvSpPr>
          <p:nvPr>
            <p:ph sz="quarter" idx="1"/>
          </p:nvPr>
        </p:nvSpPr>
        <p:spPr/>
        <p:txBody>
          <a:bodyPr>
            <a:normAutofit/>
          </a:bodyPr>
          <a:lstStyle/>
          <a:p>
            <a:pPr lvl="0">
              <a:buNone/>
            </a:pPr>
            <a:r>
              <a:rPr lang="en-US" sz="2800" b="1" dirty="0"/>
              <a:t>Costs associated with proposed customer experience strategies</a:t>
            </a:r>
          </a:p>
          <a:p>
            <a:pPr lvl="0"/>
            <a:r>
              <a:rPr lang="en-US" sz="2400" dirty="0"/>
              <a:t>Itemize and explain ALL of the costs associated with each of your planned activities (consider using a table or ‘budget’ if appropriate)</a:t>
            </a:r>
          </a:p>
          <a:p>
            <a:pPr lvl="0"/>
            <a:r>
              <a:rPr lang="en-US" sz="2400" dirty="0"/>
              <a:t>Carefully consider ALL ELEMENTS that have a cost associated with them (don’t forget ‘labor hours’…including your research/consulting fees – from a flat fee of $500 up to 15% of the overall budget or cost of all elements in your proposal)</a:t>
            </a:r>
          </a:p>
          <a:p>
            <a:pPr lvl="0"/>
            <a:endParaRPr lang="en-US" dirty="0"/>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 – BIBLIOGRAPHY</a:t>
            </a:r>
          </a:p>
        </p:txBody>
      </p:sp>
      <p:sp>
        <p:nvSpPr>
          <p:cNvPr id="3" name="Content Placeholder 2"/>
          <p:cNvSpPr>
            <a:spLocks noGrp="1"/>
          </p:cNvSpPr>
          <p:nvPr>
            <p:ph sz="quarter" idx="1"/>
          </p:nvPr>
        </p:nvSpPr>
        <p:spPr/>
        <p:txBody>
          <a:bodyPr>
            <a:normAutofit/>
          </a:bodyPr>
          <a:lstStyle/>
          <a:p>
            <a:pPr lvl="0"/>
            <a:r>
              <a:rPr lang="en-US" sz="2400" dirty="0"/>
              <a:t>Websites from which you gathered any data, whatsoever</a:t>
            </a:r>
          </a:p>
          <a:p>
            <a:pPr lvl="0"/>
            <a:r>
              <a:rPr lang="en-US" sz="2400" dirty="0"/>
              <a:t>Booklets/brochures describing the community, or business</a:t>
            </a:r>
          </a:p>
          <a:p>
            <a:pPr lvl="0"/>
            <a:r>
              <a:rPr lang="en-US" sz="2400" dirty="0"/>
              <a:t>Sources of information on industry, economy, etc.</a:t>
            </a:r>
          </a:p>
          <a:p>
            <a:pPr lvl="0"/>
            <a:r>
              <a:rPr lang="en-US" sz="2400" dirty="0"/>
              <a:t>Sources of information on generational groups.</a:t>
            </a:r>
          </a:p>
          <a:p>
            <a:pPr lvl="0"/>
            <a:r>
              <a:rPr lang="en-US" sz="2400" dirty="0"/>
              <a:t>Personal contacts (interviews with manager/owner, others)</a:t>
            </a:r>
          </a:p>
          <a:p>
            <a:pPr lvl="0"/>
            <a:endParaRPr lang="en-US" sz="2400" dirty="0"/>
          </a:p>
          <a:p>
            <a:pPr lvl="0"/>
            <a:endParaRPr lang="en-US" dirty="0"/>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VII – APPENDIX</a:t>
            </a:r>
          </a:p>
        </p:txBody>
      </p:sp>
      <p:sp>
        <p:nvSpPr>
          <p:cNvPr id="3" name="Content Placeholder 2"/>
          <p:cNvSpPr>
            <a:spLocks noGrp="1"/>
          </p:cNvSpPr>
          <p:nvPr>
            <p:ph sz="quarter" idx="1"/>
          </p:nvPr>
        </p:nvSpPr>
        <p:spPr/>
        <p:txBody>
          <a:bodyPr>
            <a:normAutofit/>
          </a:bodyPr>
          <a:lstStyle/>
          <a:p>
            <a:pPr lvl="0"/>
            <a:r>
              <a:rPr lang="en-US" sz="2400" dirty="0"/>
              <a:t>Letters sent / received</a:t>
            </a:r>
          </a:p>
          <a:p>
            <a:pPr lvl="0"/>
            <a:r>
              <a:rPr lang="en-US" sz="2400" dirty="0"/>
              <a:t>Transcripts of interviews &amp; questions </a:t>
            </a:r>
          </a:p>
          <a:p>
            <a:pPr lvl="0"/>
            <a:r>
              <a:rPr lang="en-US" sz="2400" dirty="0"/>
              <a:t>Copies of surveys &amp; questionnaires</a:t>
            </a:r>
          </a:p>
          <a:p>
            <a:pPr lvl="0"/>
            <a:r>
              <a:rPr lang="en-US" sz="2400" dirty="0"/>
              <a:t>Copies of promotional and/or other materials related to your proposal (incorporating changes to the website and/or social media)</a:t>
            </a:r>
            <a:endParaRPr lang="en-US" sz="2200" dirty="0"/>
          </a:p>
          <a:p>
            <a:pPr lvl="0"/>
            <a:endParaRPr lang="en-US" sz="2400" dirty="0"/>
          </a:p>
          <a:p>
            <a:pPr lvl="0"/>
            <a:endParaRPr lang="en-US" dirty="0"/>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 – EXECUTIVE SUMMARY</a:t>
            </a:r>
          </a:p>
        </p:txBody>
      </p:sp>
      <p:sp>
        <p:nvSpPr>
          <p:cNvPr id="3" name="Content Placeholder 2"/>
          <p:cNvSpPr>
            <a:spLocks noGrp="1"/>
          </p:cNvSpPr>
          <p:nvPr>
            <p:ph sz="quarter" idx="1"/>
          </p:nvPr>
        </p:nvSpPr>
        <p:spPr/>
        <p:txBody>
          <a:bodyPr>
            <a:normAutofit/>
          </a:bodyPr>
          <a:lstStyle/>
          <a:p>
            <a:r>
              <a:rPr lang="en-US" sz="2800" dirty="0"/>
              <a:t>One-page summary of your project (content of this section ‘reads’ more like a business letter…outlining your proposal—</a:t>
            </a:r>
            <a:r>
              <a:rPr lang="en-US" sz="2800" b="1" i="1" u="sng" dirty="0"/>
              <a:t>single-spaced</a:t>
            </a:r>
            <a:r>
              <a:rPr lang="en-US" sz="2800" dirty="0"/>
              <a:t>, and needs to fit on one page)</a:t>
            </a:r>
          </a:p>
          <a:p>
            <a:r>
              <a:rPr lang="en-US" sz="2800" dirty="0"/>
              <a:t> Start with a statement explaining what you were asked to do…</a:t>
            </a:r>
          </a:p>
          <a:p>
            <a:pPr lvl="1"/>
            <a:r>
              <a:rPr lang="en-US" dirty="0"/>
              <a:t>develop a plan to develop to improve a company’s reputation and online brand presence</a:t>
            </a:r>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 – EXECUTIVE SUMMARY (cont).</a:t>
            </a:r>
          </a:p>
        </p:txBody>
      </p:sp>
      <p:sp>
        <p:nvSpPr>
          <p:cNvPr id="3" name="Content Placeholder 2"/>
          <p:cNvSpPr>
            <a:spLocks noGrp="1"/>
          </p:cNvSpPr>
          <p:nvPr>
            <p:ph sz="quarter" idx="1"/>
          </p:nvPr>
        </p:nvSpPr>
        <p:spPr/>
        <p:txBody>
          <a:bodyPr>
            <a:normAutofit fontScale="92500" lnSpcReduction="20000"/>
          </a:bodyPr>
          <a:lstStyle/>
          <a:p>
            <a:pPr lvl="0"/>
            <a:r>
              <a:rPr lang="en-US" sz="2800" dirty="0"/>
              <a:t>Briefly describe:</a:t>
            </a:r>
            <a:endParaRPr lang="en-US" sz="4400" dirty="0"/>
          </a:p>
          <a:p>
            <a:pPr lvl="1"/>
            <a:r>
              <a:rPr lang="en-US" dirty="0"/>
              <a:t>Your task – develop a plan to better reach customers through new or enhanced online branding strategies.</a:t>
            </a:r>
            <a:endParaRPr lang="en-US" sz="4000" dirty="0"/>
          </a:p>
          <a:p>
            <a:pPr lvl="1"/>
            <a:r>
              <a:rPr lang="en-US" dirty="0"/>
              <a:t>Your process for deciding which strategies were best for the target markets.</a:t>
            </a:r>
            <a:endParaRPr lang="en-US" sz="4000" dirty="0"/>
          </a:p>
          <a:p>
            <a:pPr lvl="1"/>
            <a:r>
              <a:rPr lang="en-US" dirty="0"/>
              <a:t>Your primary findings of above </a:t>
            </a:r>
            <a:endParaRPr lang="en-US" sz="4000" dirty="0"/>
          </a:p>
          <a:p>
            <a:pPr lvl="1"/>
            <a:r>
              <a:rPr lang="en-US" dirty="0"/>
              <a:t>Objectives for the proposal (what you plan to accomplish)</a:t>
            </a:r>
            <a:endParaRPr lang="en-US" sz="4000" dirty="0"/>
          </a:p>
          <a:p>
            <a:pPr lvl="1"/>
            <a:r>
              <a:rPr lang="en-US" dirty="0"/>
              <a:t>Basic timeline for your proposal</a:t>
            </a:r>
            <a:endParaRPr lang="en-US" sz="4000" dirty="0"/>
          </a:p>
          <a:p>
            <a:pPr lvl="1"/>
            <a:r>
              <a:rPr lang="en-US" dirty="0"/>
              <a:t>Description and Rationale for each major element of your proposal</a:t>
            </a:r>
            <a:endParaRPr lang="en-US" sz="4000" dirty="0"/>
          </a:p>
          <a:p>
            <a:pPr lvl="1"/>
            <a:r>
              <a:rPr lang="en-US" dirty="0"/>
              <a:t>Total cost of your proposal</a:t>
            </a:r>
            <a:endParaRPr lang="en-US" sz="4000" dirty="0"/>
          </a:p>
          <a:p>
            <a:pPr lvl="1"/>
            <a:r>
              <a:rPr lang="en-US" dirty="0"/>
              <a:t>Desired outcomes (major benefits)</a:t>
            </a:r>
            <a:endParaRPr lang="en-US" sz="4000" dirty="0"/>
          </a:p>
          <a:p>
            <a:pPr lvl="0"/>
            <a:r>
              <a:rPr lang="en-US" sz="2800" dirty="0"/>
              <a:t>Finish with a sincere request to discuss your findings/proposal in person.</a:t>
            </a:r>
            <a:endParaRPr lang="en-US" dirty="0"/>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“Authentic Research?”</a:t>
            </a:r>
          </a:p>
        </p:txBody>
      </p:sp>
      <p:sp>
        <p:nvSpPr>
          <p:cNvPr id="3" name="Content Placeholder 2"/>
          <p:cNvSpPr>
            <a:spLocks noGrp="1"/>
          </p:cNvSpPr>
          <p:nvPr>
            <p:ph sz="quarter" idx="1"/>
          </p:nvPr>
        </p:nvSpPr>
        <p:spPr/>
        <p:txBody>
          <a:bodyPr>
            <a:normAutofit/>
          </a:bodyPr>
          <a:lstStyle/>
          <a:p>
            <a:pPr>
              <a:buNone/>
            </a:pPr>
            <a:r>
              <a:rPr lang="en-US" sz="3200" b="1" u="sng" dirty="0"/>
              <a:t>Your study is conducted on a REAL area  business/organization:</a:t>
            </a:r>
            <a:endParaRPr lang="en-US" sz="3200" dirty="0"/>
          </a:p>
          <a:p>
            <a:pPr lvl="0"/>
            <a:r>
              <a:rPr lang="en-US" sz="3200" dirty="0"/>
              <a:t>Your workplace</a:t>
            </a:r>
          </a:p>
          <a:p>
            <a:pPr lvl="0"/>
            <a:r>
              <a:rPr lang="en-US" sz="3200" dirty="0"/>
              <a:t>A business owned/managed by family/relatives</a:t>
            </a:r>
          </a:p>
          <a:p>
            <a:pPr lvl="0"/>
            <a:r>
              <a:rPr lang="en-US" sz="3200" dirty="0"/>
              <a:t>A business owned/managed by friends/neighbors</a:t>
            </a:r>
          </a:p>
          <a:p>
            <a:pPr lvl="0"/>
            <a:r>
              <a:rPr lang="en-US" sz="3200" dirty="0"/>
              <a:t>A business/organization “of particular interest” to you (i.e. your favorite store/restaurant etc.)</a:t>
            </a:r>
          </a:p>
          <a:p>
            <a:pPr>
              <a:buNone/>
            </a:pPr>
            <a:endParaRPr lang="en-US" sz="3200" dirty="0"/>
          </a:p>
          <a:p>
            <a:pPr>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Assignment…</a:t>
            </a:r>
          </a:p>
        </p:txBody>
      </p:sp>
      <p:sp>
        <p:nvSpPr>
          <p:cNvPr id="3" name="Content Placeholder 2"/>
          <p:cNvSpPr>
            <a:spLocks noGrp="1"/>
          </p:cNvSpPr>
          <p:nvPr>
            <p:ph sz="quarter" idx="1"/>
          </p:nvPr>
        </p:nvSpPr>
        <p:spPr>
          <a:xfrm>
            <a:off x="914400" y="1447800"/>
            <a:ext cx="7772400" cy="5257800"/>
          </a:xfrm>
        </p:spPr>
        <p:txBody>
          <a:bodyPr>
            <a:normAutofit/>
          </a:bodyPr>
          <a:lstStyle/>
          <a:p>
            <a:pPr marL="0" indent="0">
              <a:buNone/>
            </a:pPr>
            <a:r>
              <a:rPr lang="en-US" sz="2800" dirty="0"/>
              <a:t>Your task is the development or enhancement of a company’s reputation and online brand presence. Working with an existing business of your choice, participants will research the business and its current online branding strategies. Students will then develop a plan to improve or implement new online brand presence strategies and practices. It is could include but is not limited to:</a:t>
            </a:r>
          </a:p>
          <a:p>
            <a:pPr lvl="1"/>
            <a:r>
              <a:rPr lang="en-US" dirty="0"/>
              <a:t>Marketing mix revisions</a:t>
            </a:r>
          </a:p>
          <a:p>
            <a:pPr lvl="1"/>
            <a:r>
              <a:rPr lang="en-US" dirty="0"/>
              <a:t>Customer service plans</a:t>
            </a:r>
          </a:p>
          <a:p>
            <a:pPr lvl="1"/>
            <a:r>
              <a:rPr lang="en-US" dirty="0"/>
              <a:t>Development of mobile apps, social media and online content</a:t>
            </a:r>
          </a:p>
          <a:p>
            <a:pPr lvl="1"/>
            <a:r>
              <a:rPr lang="en-US" dirty="0"/>
              <a:t>Quick/more effectively reach customers</a:t>
            </a:r>
          </a:p>
          <a:p>
            <a:pPr lvl="1"/>
            <a:r>
              <a:rPr lang="en-US" dirty="0"/>
              <a:t>Or any combination of these elements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you will take…</a:t>
            </a:r>
          </a:p>
        </p:txBody>
      </p:sp>
      <p:sp>
        <p:nvSpPr>
          <p:cNvPr id="3" name="Content Placeholder 2"/>
          <p:cNvSpPr>
            <a:spLocks noGrp="1"/>
          </p:cNvSpPr>
          <p:nvPr>
            <p:ph sz="quarter" idx="1"/>
          </p:nvPr>
        </p:nvSpPr>
        <p:spPr/>
        <p:txBody>
          <a:bodyPr>
            <a:normAutofit/>
          </a:bodyPr>
          <a:lstStyle/>
          <a:p>
            <a:r>
              <a:rPr lang="en-US" sz="2800" dirty="0"/>
              <a:t>Decide if you want to work alone or w/ a partner(s)…by today if possible!</a:t>
            </a:r>
          </a:p>
          <a:p>
            <a:r>
              <a:rPr lang="en-US" sz="2800" dirty="0"/>
              <a:t>Select an </a:t>
            </a:r>
            <a:r>
              <a:rPr lang="en-US" sz="2800" u="sng" dirty="0"/>
              <a:t>actual business/organization</a:t>
            </a:r>
            <a:r>
              <a:rPr lang="en-US" sz="2800" dirty="0"/>
              <a:t> to study (by tomorrow!). </a:t>
            </a:r>
          </a:p>
          <a:p>
            <a:r>
              <a:rPr lang="en-US" sz="2800" dirty="0"/>
              <a:t>Find the actual name (with correct spelling) of the owner and/or manager of your business </a:t>
            </a:r>
          </a:p>
          <a:p>
            <a:r>
              <a:rPr lang="en-US" sz="2800" dirty="0"/>
              <a:t>Design a research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you will take…(cont.)</a:t>
            </a:r>
          </a:p>
        </p:txBody>
      </p:sp>
      <p:sp>
        <p:nvSpPr>
          <p:cNvPr id="3" name="Content Placeholder 2"/>
          <p:cNvSpPr>
            <a:spLocks noGrp="1"/>
          </p:cNvSpPr>
          <p:nvPr>
            <p:ph sz="quarter" idx="1"/>
          </p:nvPr>
        </p:nvSpPr>
        <p:spPr/>
        <p:txBody>
          <a:bodyPr>
            <a:noAutofit/>
          </a:bodyPr>
          <a:lstStyle/>
          <a:p>
            <a:r>
              <a:rPr lang="en-US" sz="2800" dirty="0"/>
              <a:t>Conduct </a:t>
            </a:r>
            <a:r>
              <a:rPr lang="en-US" sz="2800" b="1" u="sng" dirty="0"/>
              <a:t>secondary</a:t>
            </a:r>
            <a:r>
              <a:rPr lang="en-US" sz="2800" dirty="0"/>
              <a:t> research - Develop instrument(s) to collect primary research (assemble interview questions; develop survey(s)).</a:t>
            </a:r>
          </a:p>
          <a:p>
            <a:r>
              <a:rPr lang="en-US" sz="2800" dirty="0"/>
              <a:t>Conduct primary research (conduct interviews; administer surveys); then collect and analyze the results.</a:t>
            </a:r>
          </a:p>
          <a:p>
            <a:r>
              <a:rPr lang="en-US" sz="2800" dirty="0"/>
              <a:t>Develop a plan to implement or enhance online brand presence into the business/organization, based on conclusions drawn from data obtained through your study.</a:t>
            </a:r>
          </a:p>
          <a:p>
            <a:r>
              <a:rPr lang="en-US" sz="2800" dirty="0"/>
              <a:t>Create a timeline to implement all of the activities associated with your plan.</a:t>
            </a:r>
          </a:p>
          <a:p>
            <a:pPr marL="514350" indent="-514350">
              <a:buFont typeface="+mj-lt"/>
              <a:buAutoNum type="arabicPeriod" startAt="5"/>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you will take…(cont.)</a:t>
            </a:r>
          </a:p>
        </p:txBody>
      </p:sp>
      <p:sp>
        <p:nvSpPr>
          <p:cNvPr id="3" name="Content Placeholder 2"/>
          <p:cNvSpPr>
            <a:spLocks noGrp="1"/>
          </p:cNvSpPr>
          <p:nvPr>
            <p:ph sz="quarter" idx="1"/>
          </p:nvPr>
        </p:nvSpPr>
        <p:spPr/>
        <p:txBody>
          <a:bodyPr>
            <a:normAutofit/>
          </a:bodyPr>
          <a:lstStyle/>
          <a:p>
            <a:r>
              <a:rPr lang="en-US" sz="2800" dirty="0"/>
              <a:t>Develop a budget detailing all costs associated with your plan.</a:t>
            </a:r>
          </a:p>
          <a:p>
            <a:r>
              <a:rPr lang="en-US" sz="2800" dirty="0"/>
              <a:t>Propose a method of evaluating the results of implementing your recommendations.</a:t>
            </a:r>
          </a:p>
          <a:p>
            <a:r>
              <a:rPr lang="en-US" sz="2800" dirty="0"/>
              <a:t>Develop a “presentation” summarizing your study, conclusions and recommendations.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Guidelines for the Written Project</a:t>
            </a:r>
          </a:p>
        </p:txBody>
      </p:sp>
      <p:sp>
        <p:nvSpPr>
          <p:cNvPr id="5" name="Text Placeholder 4"/>
          <p:cNvSpPr>
            <a:spLocks noGrp="1"/>
          </p:cNvSpPr>
          <p:nvPr>
            <p:ph type="body" idx="1"/>
          </p:nvPr>
        </p:nvSpPr>
        <p:spPr/>
        <p:txBody>
          <a:bodyPr/>
          <a:lstStyle/>
          <a:p>
            <a:pPr algn="ctr"/>
            <a:r>
              <a:rPr lang="en-US" dirty="0"/>
              <a:t>2020 Business Operations Research Event – Online Brand Presence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2741</TotalTime>
  <Words>2841</Words>
  <Application>Microsoft Macintosh PowerPoint</Application>
  <PresentationFormat>On-screen Show (4:3)</PresentationFormat>
  <Paragraphs>210</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Calibri</vt:lpstr>
      <vt:lpstr>Franklin Gothic Book</vt:lpstr>
      <vt:lpstr>Perpetua</vt:lpstr>
      <vt:lpstr>Wingdings 2</vt:lpstr>
      <vt:lpstr>Equity</vt:lpstr>
      <vt:lpstr>Business Operations  Research Project (Market Research)</vt:lpstr>
      <vt:lpstr>Introduction to the Project</vt:lpstr>
      <vt:lpstr>Requirements of the Project</vt:lpstr>
      <vt:lpstr>What is “Authentic Research?”</vt:lpstr>
      <vt:lpstr>Your Assignment…</vt:lpstr>
      <vt:lpstr>Steps you will take…</vt:lpstr>
      <vt:lpstr>Steps you will take…(cont.)</vt:lpstr>
      <vt:lpstr>Steps you will take…(cont.)</vt:lpstr>
      <vt:lpstr>Guidelines for the Written Project</vt:lpstr>
      <vt:lpstr>I. Executive Summary</vt:lpstr>
      <vt:lpstr>II. Introduction</vt:lpstr>
      <vt:lpstr>II. Introduction (cont.)</vt:lpstr>
      <vt:lpstr>II. Introduction (cont.) </vt:lpstr>
      <vt:lpstr>Conducting Research</vt:lpstr>
      <vt:lpstr>Information to Gather During Owner/Manager Interview</vt:lpstr>
      <vt:lpstr>Information to Gather During Owner/Manager Interview (cont.)</vt:lpstr>
      <vt:lpstr>Information to Gather During Owner/Manager Interview (cont.)</vt:lpstr>
      <vt:lpstr>Conducting Research</vt:lpstr>
      <vt:lpstr>Use Survey(s) to collect…</vt:lpstr>
      <vt:lpstr>Use Survey(s) to collect…(cont.)</vt:lpstr>
      <vt:lpstr>Use Survey(s) to collect…(cont.)</vt:lpstr>
      <vt:lpstr>III—RESEARCH METHODS USED IN THE STUDY</vt:lpstr>
      <vt:lpstr>III—RESEARCH METHODS USED IN THE STUDY</vt:lpstr>
      <vt:lpstr>IV – FINDINGS &amp; CONCLUSIONS OF THE STUDY</vt:lpstr>
      <vt:lpstr>IV – FINDINGS &amp; CONCLUSIONS OF THE STUDY (cont.)</vt:lpstr>
      <vt:lpstr>V – PROPOSED Strategic PLAN</vt:lpstr>
      <vt:lpstr>V – PROPOSED Strategic PLAN (cont.)</vt:lpstr>
      <vt:lpstr>V – PROPOSED Strategic PLAN (cont.)</vt:lpstr>
      <vt:lpstr>V – PROPOSED Strategic PLAN (cont.)</vt:lpstr>
      <vt:lpstr>V – PROPOSED Strategic PLAN (cont.)</vt:lpstr>
      <vt:lpstr>V – PROPOSED Strategic PLAN (cont.)</vt:lpstr>
      <vt:lpstr>VI – PROPOSED BUDGET</vt:lpstr>
      <vt:lpstr>VI – BIBLIOGRAPHY</vt:lpstr>
      <vt:lpstr>VII – APPENDIX</vt:lpstr>
      <vt:lpstr>I – EXECUTIVE SUMMARY</vt:lpstr>
      <vt:lpstr>I – EXECUTIVE SUMMARY (cont).</vt:lpstr>
    </vt:vector>
  </TitlesOfParts>
  <Company>Fargo Public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11 – Management Skills</dc:title>
  <dc:creator>ericksc</dc:creator>
  <cp:lastModifiedBy>Sheila Larson</cp:lastModifiedBy>
  <cp:revision>276</cp:revision>
  <cp:lastPrinted>2020-01-06T14:55:54Z</cp:lastPrinted>
  <dcterms:created xsi:type="dcterms:W3CDTF">2010-08-26T11:20:34Z</dcterms:created>
  <dcterms:modified xsi:type="dcterms:W3CDTF">2020-01-06T14:55:56Z</dcterms:modified>
</cp:coreProperties>
</file>